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59" r:id="rId13"/>
  </p:sldIdLst>
  <p:sldSz cx="12192000" cy="6858000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Irene Foster" initials="IF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BAF8E"/>
    <a:srgbClr val="047703"/>
    <a:srgbClr val="F0D3A5"/>
    <a:srgbClr val="C1D2D6"/>
    <a:srgbClr val="D9A88F"/>
    <a:srgbClr val="FAC9A4"/>
    <a:srgbClr val="D2B48C"/>
    <a:srgbClr val="B87A1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3792" autoAdjust="0"/>
  </p:normalViewPr>
  <p:slideViewPr>
    <p:cSldViewPr snapToGrid="0">
      <p:cViewPr varScale="1">
        <p:scale>
          <a:sx n="105" d="100"/>
          <a:sy n="105" d="100"/>
        </p:scale>
        <p:origin x="54" y="141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ommentAuthors" Target="commentAuthor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20-05-19T13:19:19.376" idx="1">
    <p:pos x="3853" y="1088"/>
    <p:text>I'm not sure how to properly emphasize text so it's ADA comlaint</p:text>
  </p:cm>
</p:cmLst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7639CC-2905-4CA8-B112-0C24304D38F9}" type="datetimeFigureOut">
              <a:rPr lang="en-US"/>
              <a:pPr>
                <a:defRPr/>
              </a:pPr>
              <a:t>6/1/2020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78B6B3-C2C9-4407-AEFD-BF634423B10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2CA8E9-34AB-4EF8-B1AF-94ECF210F5A7}" type="datetimeFigureOut">
              <a:rPr lang="en-US"/>
              <a:pPr>
                <a:defRPr/>
              </a:pPr>
              <a:t>6/1/2020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39A668-91EC-4826-B504-C3BF1295CA0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C8D26E-175C-4C78-84EE-2D3A5FB8B1CB}" type="datetimeFigureOut">
              <a:rPr lang="en-US"/>
              <a:pPr>
                <a:defRPr/>
              </a:pPr>
              <a:t>6/1/2020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D36344-97A1-4802-99AD-752F0315AFF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858DB3-29BF-4A41-83C0-F0EEE4E60CC2}" type="datetimeFigureOut">
              <a:rPr lang="en-US"/>
              <a:pPr>
                <a:defRPr/>
              </a:pPr>
              <a:t>6/1/2020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83D7A9-1590-4EE8-BC9E-EBB5ADBC5E3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EF0DCA-D539-49E0-9228-E1D284EFE75C}" type="datetimeFigureOut">
              <a:rPr lang="en-US"/>
              <a:pPr>
                <a:defRPr/>
              </a:pPr>
              <a:t>6/1/2020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B609DF-94CF-485E-8F73-BB9CFEA139F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AE073B-4DD9-4BB9-83D7-A421E024E58E}" type="datetimeFigureOut">
              <a:rPr lang="en-US"/>
              <a:pPr>
                <a:defRPr/>
              </a:pPr>
              <a:t>6/1/2020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49068F-F316-4181-B804-7460F3AB88A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DBC041-62E9-4C87-A5F6-285B61A3282E}" type="datetimeFigureOut">
              <a:rPr lang="en-US"/>
              <a:pPr>
                <a:defRPr/>
              </a:pPr>
              <a:t>6/1/2020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0620C6-D1EC-468B-9D24-7AD2239A4FC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20032D-FCCB-4723-BD6A-BCAC22906183}" type="datetimeFigureOut">
              <a:rPr lang="en-US"/>
              <a:pPr>
                <a:defRPr/>
              </a:pPr>
              <a:t>6/1/2020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115245-7150-4CBC-A4F3-B3108055D17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C598E6-3C1B-4DFB-B80D-68A6A59017B0}" type="datetimeFigureOut">
              <a:rPr lang="en-US"/>
              <a:pPr>
                <a:defRPr/>
              </a:pPr>
              <a:t>6/1/2020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2F7561-DD3C-4EAD-95A3-7B84CFB58E7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E7C52A-EABC-4674-A325-A5BE5B8BC05D}" type="datetimeFigureOut">
              <a:rPr lang="en-US"/>
              <a:pPr>
                <a:defRPr/>
              </a:pPr>
              <a:t>6/1/2020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45DAAA-DDD0-49F4-B84D-CB1BAC8E949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8CB03C-4F1A-4BCD-A18D-371E1101FC79}" type="datetimeFigureOut">
              <a:rPr lang="en-US"/>
              <a:pPr>
                <a:defRPr/>
              </a:pPr>
              <a:t>6/1/2020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34121E-FCCC-4467-B20C-A97ABD0F27F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F689BCA-EEED-44C5-805C-E40A6FA6629A}" type="datetimeFigureOut">
              <a:rPr lang="en-US"/>
              <a:pPr>
                <a:defRPr/>
              </a:pPr>
              <a:t>6/1/2020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0B06E9B-CACA-4008-84A7-7575115E250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hyperlink" Target="https://www.youtube.com/watch?v=38DsNHU-4yA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2B48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7" name="Title 10"/>
          <p:cNvSpPr>
            <a:spLocks noGrp="1"/>
          </p:cNvSpPr>
          <p:nvPr>
            <p:ph type="ctrTitle"/>
          </p:nvPr>
        </p:nvSpPr>
        <p:spPr>
          <a:xfrm>
            <a:off x="304800" y="0"/>
            <a:ext cx="11582400" cy="1349375"/>
          </a:xfrm>
        </p:spPr>
        <p:txBody>
          <a:bodyPr/>
          <a:lstStyle/>
          <a:p>
            <a:pPr eaLnBrk="1" hangingPunct="1"/>
            <a:r>
              <a:rPr lang="en-US" sz="4000" b="1">
                <a:latin typeface="Arial" charset="0"/>
                <a:cs typeface="Arial" charset="0"/>
              </a:rPr>
              <a:t>Test Your Knowledge of the American Beaver</a:t>
            </a:r>
            <a:br>
              <a:rPr lang="en-US" sz="4000" b="1">
                <a:latin typeface="Arial" charset="0"/>
                <a:cs typeface="Arial" charset="0"/>
              </a:rPr>
            </a:br>
            <a:endParaRPr lang="en-US" sz="4000"/>
          </a:p>
        </p:txBody>
      </p:sp>
      <p:pic>
        <p:nvPicPr>
          <p:cNvPr id="13314" name="Picture 4" descr="A beaver sitting on the ground with its tail between its legs&#10;&#10;"/>
          <p:cNvPicPr>
            <a:picLocks noChangeAspect="1"/>
          </p:cNvPicPr>
          <p:nvPr/>
        </p:nvPicPr>
        <p:blipFill>
          <a:blip r:embed="rId2"/>
          <a:srcRect l="5896" r="5928"/>
          <a:stretch>
            <a:fillRect/>
          </a:stretch>
        </p:blipFill>
        <p:spPr bwMode="auto">
          <a:xfrm>
            <a:off x="3717925" y="1090613"/>
            <a:ext cx="5013325" cy="5767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Arrow: Right 9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9251950" y="2843213"/>
            <a:ext cx="2466975" cy="1171575"/>
          </a:xfrm>
          <a:prstGeom prst="rightArrow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Click here to start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524377-A83B-4BE0-B050-75220D1DDA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097" y="5768977"/>
            <a:ext cx="3136791" cy="87947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B455162-D3E0-4BAC-A497-F164B3C73F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1287" y="6139907"/>
            <a:ext cx="2924128" cy="508544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BAF8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Title 1"/>
          <p:cNvSpPr>
            <a:spLocks noGrp="1"/>
          </p:cNvSpPr>
          <p:nvPr>
            <p:ph type="title"/>
          </p:nvPr>
        </p:nvSpPr>
        <p:spPr>
          <a:xfrm>
            <a:off x="838200" y="307975"/>
            <a:ext cx="10515600" cy="985838"/>
          </a:xfrm>
        </p:spPr>
        <p:txBody>
          <a:bodyPr/>
          <a:lstStyle/>
          <a:p>
            <a:pPr algn="ctr" eaLnBrk="1" hangingPunct="1"/>
            <a:r>
              <a:rPr lang="en-US"/>
              <a:t>Which animal group do beavers belong to?</a:t>
            </a:r>
          </a:p>
        </p:txBody>
      </p:sp>
      <p:pic>
        <p:nvPicPr>
          <p:cNvPr id="14338" name="Picture 8" descr="A beaver swimming&#10;&#10;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63813" y="2195513"/>
            <a:ext cx="7064375" cy="4211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: Rounded Corners 3"/>
          <p:cNvSpPr/>
          <p:nvPr/>
        </p:nvSpPr>
        <p:spPr>
          <a:xfrm>
            <a:off x="3309938" y="1363663"/>
            <a:ext cx="1897062" cy="698500"/>
          </a:xfrm>
          <a:prstGeom prst="roundRect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dirty="0"/>
              <a:t>Weasels</a:t>
            </a:r>
          </a:p>
        </p:txBody>
      </p:sp>
      <p:sp>
        <p:nvSpPr>
          <p:cNvPr id="5" name="Rectangle: Rounded Corners 4"/>
          <p:cNvSpPr/>
          <p:nvPr/>
        </p:nvSpPr>
        <p:spPr>
          <a:xfrm>
            <a:off x="6985000" y="1417638"/>
            <a:ext cx="1897063" cy="687387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dirty="0"/>
              <a:t>Fish</a:t>
            </a:r>
          </a:p>
        </p:txBody>
      </p:sp>
      <p:sp>
        <p:nvSpPr>
          <p:cNvPr id="8" name="Rectangle: Rounded Corners 7"/>
          <p:cNvSpPr/>
          <p:nvPr/>
        </p:nvSpPr>
        <p:spPr>
          <a:xfrm>
            <a:off x="452438" y="2535238"/>
            <a:ext cx="1974850" cy="698500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dirty="0"/>
              <a:t>Amphibians</a:t>
            </a:r>
          </a:p>
        </p:txBody>
      </p:sp>
      <p:sp>
        <p:nvSpPr>
          <p:cNvPr id="16" name="Rectangle: Rounded Corners 15"/>
          <p:cNvSpPr/>
          <p:nvPr/>
        </p:nvSpPr>
        <p:spPr>
          <a:xfrm>
            <a:off x="492125" y="4133850"/>
            <a:ext cx="1897063" cy="700088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dirty="0"/>
              <a:t>Felines</a:t>
            </a:r>
          </a:p>
        </p:txBody>
      </p:sp>
      <p:sp>
        <p:nvSpPr>
          <p:cNvPr id="17" name="Rectangle: Rounded Corners 16"/>
          <p:cNvSpPr/>
          <p:nvPr/>
        </p:nvSpPr>
        <p:spPr>
          <a:xfrm>
            <a:off x="9756775" y="2517775"/>
            <a:ext cx="1895475" cy="698500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dirty="0"/>
              <a:t>Mammals</a:t>
            </a:r>
          </a:p>
        </p:txBody>
      </p:sp>
      <p:sp>
        <p:nvSpPr>
          <p:cNvPr id="18" name="Rectangle: Rounded Corners 17"/>
          <p:cNvSpPr/>
          <p:nvPr/>
        </p:nvSpPr>
        <p:spPr>
          <a:xfrm>
            <a:off x="9756775" y="4098925"/>
            <a:ext cx="1895475" cy="687388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dirty="0"/>
              <a:t>Reptiles</a:t>
            </a:r>
          </a:p>
        </p:txBody>
      </p:sp>
      <p:sp>
        <p:nvSpPr>
          <p:cNvPr id="15" name="Oval 14"/>
          <p:cNvSpPr/>
          <p:nvPr/>
        </p:nvSpPr>
        <p:spPr>
          <a:xfrm>
            <a:off x="9902825" y="5286375"/>
            <a:ext cx="1720850" cy="1038225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Click here for the answer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BAF8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Title 1"/>
          <p:cNvSpPr>
            <a:spLocks noGrp="1"/>
          </p:cNvSpPr>
          <p:nvPr>
            <p:ph type="title"/>
          </p:nvPr>
        </p:nvSpPr>
        <p:spPr>
          <a:xfrm>
            <a:off x="481013" y="365125"/>
            <a:ext cx="11337925" cy="1185863"/>
          </a:xfrm>
        </p:spPr>
        <p:txBody>
          <a:bodyPr/>
          <a:lstStyle/>
          <a:p>
            <a:pPr algn="ctr" eaLnBrk="1" hangingPunct="1"/>
            <a:r>
              <a:rPr lang="en-US"/>
              <a:t>Beavers are mammals, like most mammals they: </a:t>
            </a:r>
          </a:p>
        </p:txBody>
      </p:sp>
      <p:sp>
        <p:nvSpPr>
          <p:cNvPr id="15364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4943475" cy="4351338"/>
          </a:xfrm>
        </p:spPr>
        <p:txBody>
          <a:bodyPr/>
          <a:lstStyle/>
          <a:p>
            <a:pPr eaLnBrk="1" hangingPunct="1"/>
            <a:r>
              <a:rPr lang="en-US" dirty="0"/>
              <a:t>Have fur </a:t>
            </a:r>
          </a:p>
          <a:p>
            <a:pPr eaLnBrk="1" hangingPunct="1"/>
            <a:r>
              <a:rPr lang="en-US" dirty="0"/>
              <a:t>Breathe with lungs</a:t>
            </a:r>
          </a:p>
          <a:p>
            <a:pPr eaLnBrk="1" hangingPunct="1"/>
            <a:r>
              <a:rPr lang="en-US" dirty="0"/>
              <a:t>Give birth to live young </a:t>
            </a:r>
          </a:p>
          <a:p>
            <a:pPr eaLnBrk="1" hangingPunct="1"/>
            <a:r>
              <a:rPr lang="en-US" dirty="0"/>
              <a:t>Feed their babies milk </a:t>
            </a:r>
          </a:p>
          <a:p>
            <a:pPr eaLnBrk="1" hangingPunct="1"/>
            <a:r>
              <a:rPr lang="en-US" dirty="0"/>
              <a:t>Are warm-blooded </a:t>
            </a:r>
          </a:p>
          <a:p>
            <a:pPr eaLnBrk="1" hangingPunct="1"/>
            <a:r>
              <a:rPr lang="en-US" dirty="0"/>
              <a:t>Are vertebrates</a:t>
            </a:r>
          </a:p>
        </p:txBody>
      </p:sp>
      <p:pic>
        <p:nvPicPr>
          <p:cNvPr id="15362" name="Picture 4" descr="A beaver and its baby in a body of water&#10;&#10;&#10;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19638" y="1558925"/>
            <a:ext cx="7245350" cy="3833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6" name="Rectangle 6"/>
          <p:cNvSpPr>
            <a:spLocks noChangeArrowheads="1"/>
          </p:cNvSpPr>
          <p:nvPr/>
        </p:nvSpPr>
        <p:spPr bwMode="auto">
          <a:xfrm>
            <a:off x="4862513" y="5834063"/>
            <a:ext cx="73294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400" dirty="0">
                <a:latin typeface="+mn-lt"/>
              </a:rPr>
              <a:t>The Beaver is the official New York State Mammal</a:t>
            </a:r>
          </a:p>
        </p:txBody>
      </p:sp>
      <p:sp>
        <p:nvSpPr>
          <p:cNvPr id="2" name="Oval 1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273175" y="5392738"/>
            <a:ext cx="1865313" cy="1100137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/>
              <a:t>Click here for next question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/>
              <a:t>Animals are divided into groups </a:t>
            </a:r>
            <a:br>
              <a:rPr lang="en-US"/>
            </a:br>
            <a:r>
              <a:rPr lang="en-US"/>
              <a:t>based on the food they eat.</a:t>
            </a:r>
          </a:p>
        </p:txBody>
      </p:sp>
      <p:sp>
        <p:nvSpPr>
          <p:cNvPr id="16387" name="Content Placeholder 2"/>
          <p:cNvSpPr>
            <a:spLocks noGrp="1"/>
          </p:cNvSpPr>
          <p:nvPr>
            <p:ph idx="1"/>
          </p:nvPr>
        </p:nvSpPr>
        <p:spPr>
          <a:xfrm>
            <a:off x="471488" y="3211513"/>
            <a:ext cx="3067050" cy="2987675"/>
          </a:xfrm>
        </p:spPr>
        <p:txBody>
          <a:bodyPr/>
          <a:lstStyle/>
          <a:p>
            <a:pPr marL="0" indent="0" eaLnBrk="1" hangingPunct="1">
              <a:buFont typeface="Arial" charset="0"/>
              <a:buNone/>
            </a:pPr>
            <a:r>
              <a:rPr lang="en-US"/>
              <a:t>Which group do beavers belong to?</a:t>
            </a:r>
          </a:p>
        </p:txBody>
      </p:sp>
      <p:sp>
        <p:nvSpPr>
          <p:cNvPr id="16388" name="TextBox 3"/>
          <p:cNvSpPr txBox="1">
            <a:spLocks noChangeArrowheads="1"/>
          </p:cNvSpPr>
          <p:nvPr/>
        </p:nvSpPr>
        <p:spPr bwMode="auto">
          <a:xfrm>
            <a:off x="8639175" y="2528888"/>
            <a:ext cx="3552825" cy="222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5750" indent="-285750">
              <a:buFont typeface="Arial" charset="0"/>
              <a:buChar char="•"/>
            </a:pPr>
            <a:endParaRPr lang="en-US" sz="2000">
              <a:latin typeface="Calibri" pitchFamily="34" charset="0"/>
            </a:endParaRPr>
          </a:p>
          <a:p>
            <a:pPr marL="285750" indent="-285750">
              <a:buFont typeface="Arial" charset="0"/>
              <a:buChar char="•"/>
            </a:pPr>
            <a:r>
              <a:rPr lang="en-US" sz="2000">
                <a:latin typeface="Calibri" pitchFamily="34" charset="0"/>
              </a:rPr>
              <a:t>Carnivores (eat only meat)</a:t>
            </a:r>
          </a:p>
          <a:p>
            <a:pPr marL="285750" indent="-285750"/>
            <a:endParaRPr lang="en-US" sz="2000">
              <a:latin typeface="Calibri" pitchFamily="34" charset="0"/>
            </a:endParaRPr>
          </a:p>
          <a:p>
            <a:pPr marL="285750" indent="-285750">
              <a:buFont typeface="Arial" charset="0"/>
              <a:buChar char="•"/>
            </a:pPr>
            <a:r>
              <a:rPr lang="en-US" sz="2000">
                <a:latin typeface="Calibri" pitchFamily="34" charset="0"/>
              </a:rPr>
              <a:t>Herbivores (eat only plants)</a:t>
            </a:r>
          </a:p>
          <a:p>
            <a:pPr marL="285750" indent="-285750"/>
            <a:endParaRPr lang="en-US" sz="2000">
              <a:latin typeface="Calibri" pitchFamily="34" charset="0"/>
            </a:endParaRPr>
          </a:p>
          <a:p>
            <a:pPr marL="285750" indent="-285750">
              <a:buFont typeface="Arial" charset="0"/>
              <a:buChar char="•"/>
            </a:pPr>
            <a:r>
              <a:rPr lang="en-US" sz="2000">
                <a:latin typeface="Calibri" pitchFamily="34" charset="0"/>
              </a:rPr>
              <a:t>Omnivores (eat meat and plants)</a:t>
            </a:r>
          </a:p>
        </p:txBody>
      </p:sp>
      <p:pic>
        <p:nvPicPr>
          <p:cNvPr id="16389" name="Picture 5" descr="A beaver swimming in a body of water&#10;&#10;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56013" y="1690688"/>
            <a:ext cx="4879975" cy="4837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: Rounded Corners 6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9321800" y="5614988"/>
            <a:ext cx="2182813" cy="877887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/>
              <a:t>Click here for the answer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/>
              <a:t>Beavers are herbivores</a:t>
            </a:r>
          </a:p>
        </p:txBody>
      </p:sp>
      <p:sp>
        <p:nvSpPr>
          <p:cNvPr id="17411" name="Content Placeholder 2"/>
          <p:cNvSpPr>
            <a:spLocks noGrp="1"/>
          </p:cNvSpPr>
          <p:nvPr>
            <p:ph idx="1"/>
          </p:nvPr>
        </p:nvSpPr>
        <p:spPr>
          <a:xfrm>
            <a:off x="7880350" y="2506663"/>
            <a:ext cx="3756025" cy="4351337"/>
          </a:xfrm>
        </p:spPr>
        <p:txBody>
          <a:bodyPr/>
          <a:lstStyle/>
          <a:p>
            <a:pPr marL="0" indent="0" eaLnBrk="1" hangingPunct="1">
              <a:buFont typeface="Arial" charset="0"/>
              <a:buNone/>
            </a:pPr>
            <a:r>
              <a:rPr lang="en-US" dirty="0"/>
              <a:t>They like to eat: </a:t>
            </a:r>
          </a:p>
          <a:p>
            <a:pPr marL="0" indent="0" eaLnBrk="1" hangingPunct="1">
              <a:buFont typeface="Arial" charset="0"/>
              <a:buNone/>
            </a:pPr>
            <a:r>
              <a:rPr lang="en-US" dirty="0"/>
              <a:t>bark, twigs, buds, leaves, grasses, berries, lily pads, and cattails </a:t>
            </a:r>
          </a:p>
        </p:txBody>
      </p:sp>
      <p:pic>
        <p:nvPicPr>
          <p:cNvPr id="17412" name="Picture 4" descr="A beaver eating a stick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8775" y="1690688"/>
            <a:ext cx="7118350" cy="475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: Rounded Corners 5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910638" y="5389563"/>
            <a:ext cx="2041525" cy="1057275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/>
              <a:t>Click here for next question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A88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>
          <a:xfrm>
            <a:off x="944563" y="365125"/>
            <a:ext cx="9834562" cy="1325563"/>
          </a:xfrm>
        </p:spPr>
        <p:txBody>
          <a:bodyPr/>
          <a:lstStyle/>
          <a:p>
            <a:pPr algn="ctr" eaLnBrk="1" hangingPunct="1"/>
            <a:r>
              <a:rPr lang="en-US"/>
              <a:t>The beaver is the largest </a:t>
            </a:r>
            <a:br>
              <a:rPr lang="en-US"/>
            </a:br>
            <a:r>
              <a:rPr lang="en-US"/>
              <a:t>rodent in North America</a:t>
            </a:r>
          </a:p>
        </p:txBody>
      </p:sp>
      <p:sp>
        <p:nvSpPr>
          <p:cNvPr id="18435" name="Content Placeholder 2"/>
          <p:cNvSpPr>
            <a:spLocks noGrp="1"/>
          </p:cNvSpPr>
          <p:nvPr>
            <p:ph idx="1"/>
          </p:nvPr>
        </p:nvSpPr>
        <p:spPr>
          <a:xfrm>
            <a:off x="441325" y="2322513"/>
            <a:ext cx="2454275" cy="3854450"/>
          </a:xfrm>
        </p:spPr>
        <p:txBody>
          <a:bodyPr/>
          <a:lstStyle/>
          <a:p>
            <a:pPr marL="0" indent="0" eaLnBrk="1" hangingPunct="1">
              <a:buFont typeface="Arial" charset="0"/>
              <a:buNone/>
            </a:pPr>
            <a:r>
              <a:rPr lang="en-US"/>
              <a:t>All rodents have large; orange front teeth that are known as: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496425" y="2403475"/>
            <a:ext cx="1857375" cy="18002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latin typeface="+mn-lt"/>
              </a:rPr>
              <a:t>Canines</a:t>
            </a:r>
          </a:p>
          <a:p>
            <a:pPr marL="457200" indent="-457200"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latin typeface="+mn-lt"/>
              </a:rPr>
              <a:t>Wisdom</a:t>
            </a:r>
          </a:p>
          <a:p>
            <a:pPr marL="457200" indent="-457200"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latin typeface="+mn-lt"/>
              </a:rPr>
              <a:t>Incisors</a:t>
            </a:r>
          </a:p>
          <a:p>
            <a:pPr marL="457200" indent="-457200"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latin typeface="+mn-lt"/>
              </a:rPr>
              <a:t>Molars</a:t>
            </a:r>
          </a:p>
        </p:txBody>
      </p:sp>
      <p:pic>
        <p:nvPicPr>
          <p:cNvPr id="18437" name="Picture 7" descr="A close up of a beaver's teeth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95600" y="1825625"/>
            <a:ext cx="5842000" cy="3906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Arrow: Right 8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9296400" y="4832350"/>
            <a:ext cx="2425700" cy="1344613"/>
          </a:xfrm>
          <a:prstGeom prst="rightArrow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/>
              <a:t>Click here for the answer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A88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/>
              <a:t>Rodents’ front teeth are called incisors.</a:t>
            </a:r>
          </a:p>
        </p:txBody>
      </p:sp>
      <p:sp>
        <p:nvSpPr>
          <p:cNvPr id="19459" name="Content Placeholder 2"/>
          <p:cNvSpPr>
            <a:spLocks noGrp="1"/>
          </p:cNvSpPr>
          <p:nvPr>
            <p:ph idx="1"/>
          </p:nvPr>
        </p:nvSpPr>
        <p:spPr>
          <a:xfrm>
            <a:off x="249238" y="2506663"/>
            <a:ext cx="3081337" cy="4351337"/>
          </a:xfrm>
        </p:spPr>
        <p:txBody>
          <a:bodyPr/>
          <a:lstStyle/>
          <a:p>
            <a:pPr marL="0" indent="0" eaLnBrk="1" hangingPunct="1">
              <a:buFont typeface="Arial" charset="0"/>
              <a:buNone/>
            </a:pPr>
            <a:r>
              <a:rPr lang="en-US"/>
              <a:t>Beavers must gnaw continuously to keep their teeth from growing too long.</a:t>
            </a:r>
          </a:p>
        </p:txBody>
      </p:sp>
      <p:sp>
        <p:nvSpPr>
          <p:cNvPr id="19460" name="TextBox 3"/>
          <p:cNvSpPr txBox="1">
            <a:spLocks noChangeArrowheads="1"/>
          </p:cNvSpPr>
          <p:nvPr/>
        </p:nvSpPr>
        <p:spPr bwMode="auto">
          <a:xfrm>
            <a:off x="9190038" y="2430463"/>
            <a:ext cx="2668587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800">
                <a:latin typeface="Calibri" pitchFamily="34" charset="0"/>
              </a:rPr>
              <a:t>Beavers use their incisors to chew through large tree trunks.</a:t>
            </a:r>
          </a:p>
        </p:txBody>
      </p:sp>
      <p:pic>
        <p:nvPicPr>
          <p:cNvPr id="19461" name="Picture 5" descr="A beaver cutting down a tree with its teeth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63913" y="1825625"/>
            <a:ext cx="5254625" cy="428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Arrow: Right 6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9301163" y="4962525"/>
            <a:ext cx="2347912" cy="1352550"/>
          </a:xfrm>
          <a:prstGeom prst="rightArrow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/>
              <a:t>Click here for next question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1D2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>
          <a:xfrm>
            <a:off x="295275" y="365125"/>
            <a:ext cx="11585575" cy="1169988"/>
          </a:xfrm>
        </p:spPr>
        <p:txBody>
          <a:bodyPr/>
          <a:lstStyle/>
          <a:p>
            <a:pPr algn="ctr" eaLnBrk="1" hangingPunct="1"/>
            <a:r>
              <a:rPr lang="en-US"/>
              <a:t>Beavers are perfectly adapted for life in the water.</a:t>
            </a:r>
          </a:p>
        </p:txBody>
      </p:sp>
      <p:sp>
        <p:nvSpPr>
          <p:cNvPr id="20483" name="Content Placeholder 2"/>
          <p:cNvSpPr>
            <a:spLocks noGrp="1"/>
          </p:cNvSpPr>
          <p:nvPr>
            <p:ph idx="1"/>
          </p:nvPr>
        </p:nvSpPr>
        <p:spPr>
          <a:xfrm>
            <a:off x="481013" y="2506663"/>
            <a:ext cx="3459162" cy="3840162"/>
          </a:xfrm>
        </p:spPr>
        <p:txBody>
          <a:bodyPr/>
          <a:lstStyle/>
          <a:p>
            <a:pPr marL="0" indent="0" algn="ctr" eaLnBrk="1" hangingPunct="1">
              <a:buFont typeface="Arial" charset="0"/>
              <a:buNone/>
            </a:pPr>
            <a:r>
              <a:rPr lang="en-US"/>
              <a:t>Which parts of the beaver help them live in the water?</a:t>
            </a:r>
          </a:p>
        </p:txBody>
      </p:sp>
      <p:pic>
        <p:nvPicPr>
          <p:cNvPr id="20484" name="Picture 4" descr="A beaver swimming in a body of water&#10;&#10;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98963" y="1708150"/>
            <a:ext cx="6180137" cy="4468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: Rounded Corners 5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008063" y="5170488"/>
            <a:ext cx="2170112" cy="82073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/>
              <a:t>Click here for the answer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1D2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>
          <a:xfrm>
            <a:off x="187325" y="365125"/>
            <a:ext cx="11771313" cy="1109663"/>
          </a:xfrm>
        </p:spPr>
        <p:txBody>
          <a:bodyPr/>
          <a:lstStyle/>
          <a:p>
            <a:pPr algn="ctr" eaLnBrk="1" hangingPunct="1"/>
            <a:r>
              <a:rPr lang="en-US"/>
              <a:t>Here are a few aquatic adaptations of the beaver</a:t>
            </a:r>
          </a:p>
        </p:txBody>
      </p:sp>
      <p:sp>
        <p:nvSpPr>
          <p:cNvPr id="21507" name="Content Placeholder 2"/>
          <p:cNvSpPr>
            <a:spLocks noGrp="1"/>
          </p:cNvSpPr>
          <p:nvPr>
            <p:ph idx="1"/>
          </p:nvPr>
        </p:nvSpPr>
        <p:spPr>
          <a:xfrm>
            <a:off x="1352550" y="3509963"/>
            <a:ext cx="3829050" cy="708025"/>
          </a:xfrm>
        </p:spPr>
        <p:txBody>
          <a:bodyPr/>
          <a:lstStyle/>
          <a:p>
            <a:pPr marL="0" indent="0" algn="ctr" eaLnBrk="1" hangingPunct="1">
              <a:buFont typeface="Arial" charset="0"/>
              <a:buNone/>
            </a:pPr>
            <a:r>
              <a:rPr lang="en-US" sz="2000"/>
              <a:t>Paddle shaped tail for swimming and protection</a:t>
            </a:r>
          </a:p>
        </p:txBody>
      </p:sp>
      <p:pic>
        <p:nvPicPr>
          <p:cNvPr id="21508" name="Picture 4" descr="A beaver slapping its tail on the water&#10;&#10;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47825" y="1690688"/>
            <a:ext cx="3216275" cy="180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9" name="Picture 6" descr="A beaver on a log&#10;&#10;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27900" y="1690688"/>
            <a:ext cx="3216275" cy="180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0" name="Picture 8" descr="A beaver swimming underwater with translucent eyelids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647825" y="4319588"/>
            <a:ext cx="3221038" cy="180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1" name="Picture 10" descr="A close up of a beaver's webbed feet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329488" y="4319588"/>
            <a:ext cx="3214687" cy="180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12" name="TextBox 11"/>
          <p:cNvSpPr txBox="1">
            <a:spLocks noChangeArrowheads="1"/>
          </p:cNvSpPr>
          <p:nvPr/>
        </p:nvSpPr>
        <p:spPr bwMode="auto">
          <a:xfrm>
            <a:off x="6731000" y="3463925"/>
            <a:ext cx="42576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000">
                <a:latin typeface="Calibri" pitchFamily="34" charset="0"/>
              </a:rPr>
              <a:t>Oily, waterproof fur keeps </a:t>
            </a:r>
          </a:p>
          <a:p>
            <a:pPr algn="ctr"/>
            <a:r>
              <a:rPr lang="en-US" sz="2000">
                <a:latin typeface="Calibri" pitchFamily="34" charset="0"/>
              </a:rPr>
              <a:t>them dry and warm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182688" y="6138863"/>
            <a:ext cx="4138612" cy="396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000" dirty="0">
                <a:latin typeface="+mn-lt"/>
              </a:rPr>
              <a:t>Clear eyelids for seeing underwater 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762750" y="6138863"/>
            <a:ext cx="4257675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000" dirty="0">
                <a:latin typeface="+mn-lt"/>
              </a:rPr>
              <a:t>Webbed back feet for swimming</a:t>
            </a:r>
          </a:p>
        </p:txBody>
      </p:sp>
      <p:sp>
        <p:nvSpPr>
          <p:cNvPr id="16" name="Rectangle: Rounded Corners 15"/>
          <p:cNvSpPr/>
          <p:nvPr/>
        </p:nvSpPr>
        <p:spPr>
          <a:xfrm>
            <a:off x="10744200" y="4914900"/>
            <a:ext cx="1219200" cy="121443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/>
              <a:t>Click here for next question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D3A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00125"/>
          </a:xfrm>
        </p:spPr>
        <p:txBody>
          <a:bodyPr/>
          <a:lstStyle/>
          <a:p>
            <a:pPr algn="ctr" eaLnBrk="1" hangingPunct="1"/>
            <a:r>
              <a:rPr lang="en-US"/>
              <a:t>Beavers are nature’s engineers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662238" y="1333500"/>
            <a:ext cx="6867525" cy="519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2800" dirty="0">
                <a:latin typeface="+mn-lt"/>
              </a:rPr>
              <a:t>Which of the following do beavers </a:t>
            </a:r>
            <a:r>
              <a:rPr lang="en-US" sz="2800" u="sng" dirty="0">
                <a:latin typeface="+mn-lt"/>
              </a:rPr>
              <a:t>not</a:t>
            </a:r>
            <a:r>
              <a:rPr lang="en-US" sz="2800" dirty="0">
                <a:latin typeface="+mn-lt"/>
              </a:rPr>
              <a:t> build?</a:t>
            </a:r>
          </a:p>
        </p:txBody>
      </p:sp>
      <p:sp>
        <p:nvSpPr>
          <p:cNvPr id="22531" name="Content Placeholder 2"/>
          <p:cNvSpPr>
            <a:spLocks noGrp="1"/>
          </p:cNvSpPr>
          <p:nvPr>
            <p:ph idx="1"/>
          </p:nvPr>
        </p:nvSpPr>
        <p:spPr>
          <a:xfrm>
            <a:off x="8929688" y="2490788"/>
            <a:ext cx="1951037" cy="4367212"/>
          </a:xfrm>
        </p:spPr>
        <p:txBody>
          <a:bodyPr/>
          <a:lstStyle/>
          <a:p>
            <a:pPr eaLnBrk="1" hangingPunct="1"/>
            <a:r>
              <a:rPr lang="en-US"/>
              <a:t>Lodges</a:t>
            </a:r>
          </a:p>
          <a:p>
            <a:pPr eaLnBrk="1" hangingPunct="1"/>
            <a:r>
              <a:rPr lang="en-US"/>
              <a:t>Canals</a:t>
            </a:r>
          </a:p>
          <a:p>
            <a:pPr eaLnBrk="1" hangingPunct="1"/>
            <a:r>
              <a:rPr lang="en-US"/>
              <a:t>Tree nests</a:t>
            </a:r>
          </a:p>
          <a:p>
            <a:pPr eaLnBrk="1" hangingPunct="1"/>
            <a:r>
              <a:rPr lang="en-US"/>
              <a:t>Dams</a:t>
            </a:r>
          </a:p>
          <a:p>
            <a:pPr eaLnBrk="1" hangingPunct="1"/>
            <a:r>
              <a:rPr lang="en-US"/>
              <a:t>Burrows</a:t>
            </a:r>
          </a:p>
        </p:txBody>
      </p:sp>
      <p:pic>
        <p:nvPicPr>
          <p:cNvPr id="22532" name="Picture 4" descr="A beaver standing near a lodge it is building&#10;&#10;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89075" y="2505075"/>
            <a:ext cx="5907088" cy="398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Oval 6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867775" y="5486400"/>
            <a:ext cx="2076450" cy="1006475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/>
              <a:t>Click here for answer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D3A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</p:spPr>
        <p:txBody>
          <a:bodyPr/>
          <a:lstStyle/>
          <a:p>
            <a:pPr algn="ctr" eaLnBrk="1" hangingPunct="1"/>
            <a:r>
              <a:rPr lang="en-US"/>
              <a:t>Beavers do not make tree nests, but they do make:</a:t>
            </a:r>
          </a:p>
        </p:txBody>
      </p:sp>
      <p:sp>
        <p:nvSpPr>
          <p:cNvPr id="23555" name="Content Placeholder 2"/>
          <p:cNvSpPr>
            <a:spLocks noGrp="1"/>
          </p:cNvSpPr>
          <p:nvPr>
            <p:ph idx="1"/>
          </p:nvPr>
        </p:nvSpPr>
        <p:spPr>
          <a:xfrm>
            <a:off x="2578100" y="3689350"/>
            <a:ext cx="1570038" cy="492125"/>
          </a:xfrm>
        </p:spPr>
        <p:txBody>
          <a:bodyPr/>
          <a:lstStyle/>
          <a:p>
            <a:pPr marL="0" indent="0" algn="ctr" eaLnBrk="1" hangingPunct="1">
              <a:buFont typeface="Arial" charset="0"/>
              <a:buNone/>
            </a:pPr>
            <a:r>
              <a:rPr lang="en-US"/>
              <a:t>Lodges</a:t>
            </a:r>
          </a:p>
        </p:txBody>
      </p:sp>
      <p:pic>
        <p:nvPicPr>
          <p:cNvPr id="23556" name="Picture 4" descr="A beaver lodge in the middle of a lake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90650" y="1457325"/>
            <a:ext cx="3946525" cy="2220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Box 12"/>
          <p:cNvSpPr txBox="1"/>
          <p:nvPr/>
        </p:nvSpPr>
        <p:spPr>
          <a:xfrm>
            <a:off x="8180388" y="3656013"/>
            <a:ext cx="1352550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800" dirty="0">
                <a:latin typeface="+mn-lt"/>
              </a:rPr>
              <a:t>Dams</a:t>
            </a:r>
          </a:p>
        </p:txBody>
      </p:sp>
      <p:pic>
        <p:nvPicPr>
          <p:cNvPr id="23557" name="Picture 6" descr="A beaver dam blocking a stream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81813" y="1435100"/>
            <a:ext cx="3949700" cy="2220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extBox 11"/>
          <p:cNvSpPr txBox="1"/>
          <p:nvPr/>
        </p:nvSpPr>
        <p:spPr>
          <a:xfrm>
            <a:off x="2782888" y="6305550"/>
            <a:ext cx="1160462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2800" dirty="0">
                <a:latin typeface="+mn-lt"/>
              </a:rPr>
              <a:t>Canals</a:t>
            </a:r>
          </a:p>
        </p:txBody>
      </p:sp>
      <p:pic>
        <p:nvPicPr>
          <p:cNvPr id="23563" name="Picture 2" descr="A beaver canal in a forest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395413" y="4178300"/>
            <a:ext cx="3941762" cy="212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Box 13"/>
          <p:cNvSpPr txBox="1"/>
          <p:nvPr/>
        </p:nvSpPr>
        <p:spPr>
          <a:xfrm>
            <a:off x="7508875" y="6305550"/>
            <a:ext cx="2695575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800" dirty="0">
                <a:latin typeface="+mn-lt"/>
              </a:rPr>
              <a:t>Burrows</a:t>
            </a:r>
          </a:p>
        </p:txBody>
      </p:sp>
      <p:pic>
        <p:nvPicPr>
          <p:cNvPr id="23558" name="Picture 10" descr="A beaver burrow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899275" y="4181475"/>
            <a:ext cx="3916363" cy="2197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Rectangle: Rounded Corners 14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0915650" y="5380038"/>
            <a:ext cx="1162050" cy="1039812"/>
          </a:xfrm>
          <a:prstGeom prst="round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/>
              <a:t>Click here for next slide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2B48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922338"/>
          </a:xfrm>
        </p:spPr>
        <p:txBody>
          <a:bodyPr/>
          <a:lstStyle/>
          <a:p>
            <a:pPr algn="ctr" eaLnBrk="1" hangingPunct="1"/>
            <a:r>
              <a:rPr lang="en-US"/>
              <a:t>The American Beaver</a:t>
            </a:r>
          </a:p>
        </p:txBody>
      </p:sp>
      <p:sp>
        <p:nvSpPr>
          <p:cNvPr id="24579" name="Content Placeholder 2"/>
          <p:cNvSpPr>
            <a:spLocks noGrp="1"/>
          </p:cNvSpPr>
          <p:nvPr>
            <p:ph idx="1"/>
          </p:nvPr>
        </p:nvSpPr>
        <p:spPr>
          <a:xfrm>
            <a:off x="465138" y="4719638"/>
            <a:ext cx="11336337" cy="4352925"/>
          </a:xfrm>
        </p:spPr>
        <p:txBody>
          <a:bodyPr/>
          <a:lstStyle/>
          <a:p>
            <a:pPr marL="0" indent="0" algn="ctr" eaLnBrk="1" hangingPunct="1">
              <a:buFont typeface="Arial" charset="0"/>
              <a:buNone/>
            </a:pPr>
            <a:r>
              <a:rPr lang="en-US"/>
              <a:t>Thanks for taking our quiz!</a:t>
            </a:r>
          </a:p>
          <a:p>
            <a:pPr marL="0" indent="0" algn="ctr" eaLnBrk="1" hangingPunct="1">
              <a:buFont typeface="Arial" charset="0"/>
              <a:buNone/>
            </a:pPr>
            <a:r>
              <a:rPr lang="en-US"/>
              <a:t>For more info about the American Beaver, check out our </a:t>
            </a:r>
            <a:r>
              <a:rPr lang="en-US">
                <a:hlinkClick r:id="rId2"/>
              </a:rPr>
              <a:t>YouTube video </a:t>
            </a:r>
            <a:endParaRPr lang="en-US"/>
          </a:p>
        </p:txBody>
      </p:sp>
      <p:pic>
        <p:nvPicPr>
          <p:cNvPr id="24581" name="Picture 2" descr="A beaver waving at the camera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03513" y="798513"/>
            <a:ext cx="6859587" cy="3921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8CDB6E0-D380-4DD8-930F-DFFE093D4B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2217" y="5921298"/>
            <a:ext cx="3952920" cy="68746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28DC35F-1649-4E26-BD6F-38E8643CE0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949" y="5790969"/>
            <a:ext cx="3057525" cy="85725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348</Words>
  <Application>Microsoft Office PowerPoint</Application>
  <PresentationFormat>Widescreen</PresentationFormat>
  <Paragraphs>70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Office Theme</vt:lpstr>
      <vt:lpstr>Test Your Knowledge of the American Beaver </vt:lpstr>
      <vt:lpstr>Which animal group do beavers belong to?</vt:lpstr>
      <vt:lpstr>Beavers are mammals, like most mammals they: </vt:lpstr>
      <vt:lpstr>Animals are divided into groups  based on the food they eat.</vt:lpstr>
      <vt:lpstr>Beavers are herbivores</vt:lpstr>
      <vt:lpstr>The beaver is the largest  rodent in North America</vt:lpstr>
      <vt:lpstr>Rodents’ front teeth are called incisors.</vt:lpstr>
      <vt:lpstr>Beavers are perfectly adapted for life in the water.</vt:lpstr>
      <vt:lpstr>Here are a few aquatic adaptations of the beaver</vt:lpstr>
      <vt:lpstr>Beavers are nature’s engineers</vt:lpstr>
      <vt:lpstr>Beavers do not make tree nests, but they do make:</vt:lpstr>
      <vt:lpstr>The American Beaver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Irene Foster</dc:creator>
  <cp:lastModifiedBy>Tara D Kleinhans</cp:lastModifiedBy>
  <cp:revision>60</cp:revision>
  <dcterms:created xsi:type="dcterms:W3CDTF">2020-05-18T15:17:11Z</dcterms:created>
  <dcterms:modified xsi:type="dcterms:W3CDTF">2020-06-01T13:01:30Z</dcterms:modified>
</cp:coreProperties>
</file>