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6" r:id="rId9"/>
    <p:sldId id="267" r:id="rId10"/>
    <p:sldId id="264" r:id="rId11"/>
    <p:sldId id="265" r:id="rId12"/>
    <p:sldId id="259" r:id="rId13"/>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rene Foster" initials="I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F8E"/>
    <a:srgbClr val="047703"/>
    <a:srgbClr val="F0D3A5"/>
    <a:srgbClr val="C1D2D6"/>
    <a:srgbClr val="D9A88F"/>
    <a:srgbClr val="FAC9A4"/>
    <a:srgbClr val="D2B48C"/>
    <a:srgbClr val="B87A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92" autoAdjust="0"/>
  </p:normalViewPr>
  <p:slideViewPr>
    <p:cSldViewPr snapToGrid="0">
      <p:cViewPr varScale="1">
        <p:scale>
          <a:sx n="105" d="100"/>
          <a:sy n="105" d="100"/>
        </p:scale>
        <p:origin x="54" y="14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A7639CC-2905-4CA8-B112-0C24304D38F9}" type="datetimeFigureOut">
              <a:rPr lang="en-US"/>
              <a:pPr>
                <a:defRPr/>
              </a:pPr>
              <a:t>8/4/2020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78B6B3-C2C9-4407-AEFD-BF634423B10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72CA8E9-34AB-4EF8-B1AF-94ECF210F5A7}" type="datetimeFigureOut">
              <a:rPr lang="en-US"/>
              <a:pPr>
                <a:defRPr/>
              </a:pPr>
              <a:t>8/4/2020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A39A668-91EC-4826-B504-C3BF1295CA0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9C8D26E-175C-4C78-84EE-2D3A5FB8B1CB}" type="datetimeFigureOut">
              <a:rPr lang="en-US"/>
              <a:pPr>
                <a:defRPr/>
              </a:pPr>
              <a:t>8/4/2020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CD36344-97A1-4802-99AD-752F0315AFF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28858DB3-29BF-4A41-83C0-F0EEE4E60CC2}" type="datetimeFigureOut">
              <a:rPr lang="en-US"/>
              <a:pPr>
                <a:defRPr/>
              </a:pPr>
              <a:t>8/4/2020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783D7A9-1590-4EE8-BC9E-EBB5ADBC5E3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EEF0DCA-D539-49E0-9228-E1D284EFE75C}" type="datetimeFigureOut">
              <a:rPr lang="en-US"/>
              <a:pPr>
                <a:defRPr/>
              </a:pPr>
              <a:t>8/4/2020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FB609DF-94CF-485E-8F73-BB9CFEA139F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CAE073B-4DD9-4BB9-83D7-A421E024E58E}" type="datetimeFigureOut">
              <a:rPr lang="en-US"/>
              <a:pPr>
                <a:defRPr/>
              </a:pPr>
              <a:t>8/4/2020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949068F-F316-4181-B804-7460F3AB88A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FDBC041-62E9-4C87-A5F6-285B61A3282E}" type="datetimeFigureOut">
              <a:rPr lang="en-US"/>
              <a:pPr>
                <a:defRPr/>
              </a:pPr>
              <a:t>8/4/2020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B0620C6-D1EC-468B-9D24-7AD2239A4FC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20032D-FCCB-4723-BD6A-BCAC22906183}" type="datetimeFigureOut">
              <a:rPr lang="en-US"/>
              <a:pPr>
                <a:defRPr/>
              </a:pPr>
              <a:t>8/4/2020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E115245-7150-4CBC-A4F3-B3108055D17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3C598E6-3C1B-4DFB-B80D-68A6A59017B0}" type="datetimeFigureOut">
              <a:rPr lang="en-US"/>
              <a:pPr>
                <a:defRPr/>
              </a:pPr>
              <a:t>8/4/2020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B2F7561-DD3C-4EAD-95A3-7B84CFB58E7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9E7C52A-EABC-4674-A325-A5BE5B8BC05D}" type="datetimeFigureOut">
              <a:rPr lang="en-US"/>
              <a:pPr>
                <a:defRPr/>
              </a:pPr>
              <a:t>8/4/2020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45DAAA-DDD0-49F4-B84D-CB1BAC8E949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88CB03C-4F1A-4BCD-A18D-371E1101FC79}" type="datetimeFigureOut">
              <a:rPr lang="en-US"/>
              <a:pPr>
                <a:defRPr/>
              </a:pPr>
              <a:t>8/4/2020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034121E-FCCC-4467-B20C-A97ABD0F27F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F689BCA-EEED-44C5-805C-E40A6FA6629A}" type="datetimeFigureOut">
              <a:rPr lang="en-US"/>
              <a:pPr>
                <a:defRPr/>
              </a:pPr>
              <a:t>8/4/2020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0B06E9B-CACA-4008-84A7-7575115E250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youtube.com/watch?v=BEgEIEfSuvU"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2B48C"/>
        </a:solidFill>
        <a:effectLst/>
      </p:bgPr>
    </p:bg>
    <p:spTree>
      <p:nvGrpSpPr>
        <p:cNvPr id="1" name=""/>
        <p:cNvGrpSpPr/>
        <p:nvPr/>
      </p:nvGrpSpPr>
      <p:grpSpPr>
        <a:xfrm>
          <a:off x="0" y="0"/>
          <a:ext cx="0" cy="0"/>
          <a:chOff x="0" y="0"/>
          <a:chExt cx="0" cy="0"/>
        </a:xfrm>
      </p:grpSpPr>
      <p:sp>
        <p:nvSpPr>
          <p:cNvPr id="13317" name="Title 10"/>
          <p:cNvSpPr>
            <a:spLocks noGrp="1"/>
          </p:cNvSpPr>
          <p:nvPr>
            <p:ph type="ctrTitle"/>
          </p:nvPr>
        </p:nvSpPr>
        <p:spPr>
          <a:xfrm>
            <a:off x="304800" y="0"/>
            <a:ext cx="11582400" cy="1349375"/>
          </a:xfrm>
        </p:spPr>
        <p:txBody>
          <a:bodyPr/>
          <a:lstStyle/>
          <a:p>
            <a:pPr eaLnBrk="1" hangingPunct="1"/>
            <a:r>
              <a:rPr lang="en-US" sz="4000" b="1" dirty="0">
                <a:latin typeface="Arial" charset="0"/>
                <a:cs typeface="Arial" charset="0"/>
              </a:rPr>
              <a:t>Test Your Knowledge of the Bald Eagle</a:t>
            </a:r>
            <a:br>
              <a:rPr lang="en-US" sz="4000" b="1" dirty="0">
                <a:latin typeface="Arial" charset="0"/>
                <a:cs typeface="Arial" charset="0"/>
              </a:rPr>
            </a:br>
            <a:endParaRPr lang="en-US" sz="4000" dirty="0"/>
          </a:p>
        </p:txBody>
      </p:sp>
      <p:pic>
        <p:nvPicPr>
          <p:cNvPr id="13314" name="Picture 4" descr="A bald eagle perched on a tree stump with its wings spread"/>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3256188" y="870422"/>
            <a:ext cx="5679624" cy="5235934"/>
          </a:xfrm>
          <a:prstGeom prst="rect">
            <a:avLst/>
          </a:prstGeom>
          <a:noFill/>
          <a:ln w="9525">
            <a:noFill/>
            <a:miter lim="800000"/>
            <a:headEnd/>
            <a:tailEnd/>
          </a:ln>
        </p:spPr>
      </p:pic>
      <p:sp>
        <p:nvSpPr>
          <p:cNvPr id="10" name="Arrow: Right 9">
            <a:extLst>
              <a:ext uri="{C183D7F6-B498-43B3-948B-1728B52AA6E4}">
                <adec:decorative xmlns:adec="http://schemas.microsoft.com/office/drawing/2017/decorative" val="1"/>
              </a:ext>
            </a:extLst>
          </p:cNvPr>
          <p:cNvSpPr/>
          <p:nvPr/>
        </p:nvSpPr>
        <p:spPr>
          <a:xfrm>
            <a:off x="9251950" y="2843213"/>
            <a:ext cx="2466975" cy="1171575"/>
          </a:xfrm>
          <a:prstGeom prst="rightArrow">
            <a:avLst/>
          </a:prstGeom>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r>
              <a:rPr lang="en-US" dirty="0"/>
              <a:t>Click here to start</a:t>
            </a:r>
          </a:p>
        </p:txBody>
      </p:sp>
      <p:pic>
        <p:nvPicPr>
          <p:cNvPr id="3" name="Picture 2">
            <a:extLst>
              <a:ext uri="{FF2B5EF4-FFF2-40B4-BE49-F238E27FC236}">
                <a16:creationId xmlns:a16="http://schemas.microsoft.com/office/drawing/2014/main" id="{A8524377-A83B-4BE0-B050-75220D1DDAD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097" y="5768977"/>
            <a:ext cx="3136791" cy="879474"/>
          </a:xfrm>
          <a:prstGeom prst="rect">
            <a:avLst/>
          </a:prstGeom>
        </p:spPr>
      </p:pic>
      <p:pic>
        <p:nvPicPr>
          <p:cNvPr id="5" name="Picture 4">
            <a:extLst>
              <a:ext uri="{FF2B5EF4-FFF2-40B4-BE49-F238E27FC236}">
                <a16:creationId xmlns:a16="http://schemas.microsoft.com/office/drawing/2014/main" id="{5B455162-D3E0-4BAC-A497-F164B3C73FD8}"/>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31287" y="6139907"/>
            <a:ext cx="2924128" cy="50854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BAF8E"/>
        </a:solidFill>
        <a:effectLst/>
      </p:bgPr>
    </p:bg>
    <p:spTree>
      <p:nvGrpSpPr>
        <p:cNvPr id="1" name=""/>
        <p:cNvGrpSpPr/>
        <p:nvPr/>
      </p:nvGrpSpPr>
      <p:grpSpPr>
        <a:xfrm>
          <a:off x="0" y="0"/>
          <a:ext cx="0" cy="0"/>
          <a:chOff x="0" y="0"/>
          <a:chExt cx="0" cy="0"/>
        </a:xfrm>
      </p:grpSpPr>
      <p:sp>
        <p:nvSpPr>
          <p:cNvPr id="14339" name="Title 1"/>
          <p:cNvSpPr>
            <a:spLocks noGrp="1"/>
          </p:cNvSpPr>
          <p:nvPr>
            <p:ph type="title"/>
          </p:nvPr>
        </p:nvSpPr>
        <p:spPr>
          <a:xfrm>
            <a:off x="492125" y="307975"/>
            <a:ext cx="11131550" cy="985838"/>
          </a:xfrm>
        </p:spPr>
        <p:txBody>
          <a:bodyPr/>
          <a:lstStyle/>
          <a:p>
            <a:pPr algn="ctr" eaLnBrk="1" hangingPunct="1"/>
            <a:r>
              <a:rPr lang="en-US" dirty="0"/>
              <a:t>Which group of birds do Bald Eagles belong to?</a:t>
            </a:r>
          </a:p>
        </p:txBody>
      </p:sp>
      <p:pic>
        <p:nvPicPr>
          <p:cNvPr id="14338" name="Picture 8" descr="A bald eagle flying"/>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2974774" y="2195513"/>
            <a:ext cx="6242453" cy="4211637"/>
          </a:xfrm>
          <a:prstGeom prst="rect">
            <a:avLst/>
          </a:prstGeom>
          <a:noFill/>
          <a:ln w="9525">
            <a:noFill/>
            <a:miter lim="800000"/>
            <a:headEnd/>
            <a:tailEnd/>
          </a:ln>
        </p:spPr>
      </p:pic>
      <p:sp>
        <p:nvSpPr>
          <p:cNvPr id="8" name="Rectangle: Rounded Corners 7"/>
          <p:cNvSpPr/>
          <p:nvPr/>
        </p:nvSpPr>
        <p:spPr>
          <a:xfrm>
            <a:off x="452438" y="2535238"/>
            <a:ext cx="1974850" cy="893762"/>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Aquatic</a:t>
            </a:r>
          </a:p>
          <a:p>
            <a:pPr algn="ctr" fontAlgn="auto">
              <a:spcBef>
                <a:spcPts val="0"/>
              </a:spcBef>
              <a:spcAft>
                <a:spcPts val="0"/>
              </a:spcAft>
              <a:defRPr/>
            </a:pPr>
            <a:r>
              <a:rPr lang="en-US" sz="2800" dirty="0"/>
              <a:t>Birds</a:t>
            </a:r>
          </a:p>
        </p:txBody>
      </p:sp>
      <p:sp>
        <p:nvSpPr>
          <p:cNvPr id="16" name="Rectangle: Rounded Corners 15"/>
          <p:cNvSpPr/>
          <p:nvPr/>
        </p:nvSpPr>
        <p:spPr>
          <a:xfrm>
            <a:off x="492125" y="4133850"/>
            <a:ext cx="1897063" cy="893762"/>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Shore</a:t>
            </a:r>
          </a:p>
          <a:p>
            <a:pPr algn="ctr" fontAlgn="auto">
              <a:spcBef>
                <a:spcPts val="0"/>
              </a:spcBef>
              <a:spcAft>
                <a:spcPts val="0"/>
              </a:spcAft>
              <a:defRPr/>
            </a:pPr>
            <a:r>
              <a:rPr lang="en-US" sz="2800" dirty="0"/>
              <a:t>Birds</a:t>
            </a:r>
          </a:p>
        </p:txBody>
      </p:sp>
      <p:sp>
        <p:nvSpPr>
          <p:cNvPr id="5" name="Rectangle: Rounded Corners 4"/>
          <p:cNvSpPr/>
          <p:nvPr/>
        </p:nvSpPr>
        <p:spPr>
          <a:xfrm>
            <a:off x="7470775" y="1301917"/>
            <a:ext cx="2286000" cy="687387"/>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Game Birds</a:t>
            </a:r>
          </a:p>
        </p:txBody>
      </p:sp>
      <p:sp>
        <p:nvSpPr>
          <p:cNvPr id="17" name="Rectangle: Rounded Corners 16"/>
          <p:cNvSpPr/>
          <p:nvPr/>
        </p:nvSpPr>
        <p:spPr>
          <a:xfrm>
            <a:off x="9756775" y="2517774"/>
            <a:ext cx="1895475" cy="911225"/>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Birds of</a:t>
            </a:r>
          </a:p>
          <a:p>
            <a:pPr algn="ctr" fontAlgn="auto">
              <a:spcBef>
                <a:spcPts val="0"/>
              </a:spcBef>
              <a:spcAft>
                <a:spcPts val="0"/>
              </a:spcAft>
              <a:defRPr/>
            </a:pPr>
            <a:r>
              <a:rPr lang="en-US" sz="2800" dirty="0"/>
              <a:t>Prey</a:t>
            </a:r>
          </a:p>
        </p:txBody>
      </p:sp>
      <p:sp>
        <p:nvSpPr>
          <p:cNvPr id="18" name="Rectangle: Rounded Corners 17"/>
          <p:cNvSpPr/>
          <p:nvPr/>
        </p:nvSpPr>
        <p:spPr>
          <a:xfrm>
            <a:off x="9756775" y="4098924"/>
            <a:ext cx="1895475" cy="928687"/>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Tropical Birds</a:t>
            </a:r>
          </a:p>
        </p:txBody>
      </p:sp>
      <p:sp>
        <p:nvSpPr>
          <p:cNvPr id="4" name="Rectangle: Rounded Corners 3"/>
          <p:cNvSpPr/>
          <p:nvPr/>
        </p:nvSpPr>
        <p:spPr>
          <a:xfrm>
            <a:off x="2427288" y="1293813"/>
            <a:ext cx="2286000" cy="698500"/>
          </a:xfrm>
          <a:prstGeom prst="round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en-US" sz="2800" dirty="0"/>
              <a:t>Songbirds</a:t>
            </a:r>
          </a:p>
        </p:txBody>
      </p:sp>
      <p:sp>
        <p:nvSpPr>
          <p:cNvPr id="15" name="Oval 14">
            <a:extLst>
              <a:ext uri="{C183D7F6-B498-43B3-948B-1728B52AA6E4}">
                <adec:decorative xmlns:adec="http://schemas.microsoft.com/office/drawing/2017/decorative" val="1"/>
              </a:ext>
            </a:extLst>
          </p:cNvPr>
          <p:cNvSpPr/>
          <p:nvPr/>
        </p:nvSpPr>
        <p:spPr>
          <a:xfrm>
            <a:off x="9902825" y="5286375"/>
            <a:ext cx="1720850" cy="1038225"/>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en-US" dirty="0"/>
              <a:t>Click here for the answer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BAF8E"/>
        </a:solidFill>
        <a:effectLst/>
      </p:bgPr>
    </p:bg>
    <p:spTree>
      <p:nvGrpSpPr>
        <p:cNvPr id="1" name=""/>
        <p:cNvGrpSpPr/>
        <p:nvPr/>
      </p:nvGrpSpPr>
      <p:grpSpPr>
        <a:xfrm>
          <a:off x="0" y="0"/>
          <a:ext cx="0" cy="0"/>
          <a:chOff x="0" y="0"/>
          <a:chExt cx="0" cy="0"/>
        </a:xfrm>
      </p:grpSpPr>
      <p:sp>
        <p:nvSpPr>
          <p:cNvPr id="15363" name="Title 1"/>
          <p:cNvSpPr>
            <a:spLocks noGrp="1"/>
          </p:cNvSpPr>
          <p:nvPr>
            <p:ph type="title"/>
          </p:nvPr>
        </p:nvSpPr>
        <p:spPr>
          <a:xfrm>
            <a:off x="481013" y="365125"/>
            <a:ext cx="11337925" cy="1185863"/>
          </a:xfrm>
        </p:spPr>
        <p:txBody>
          <a:bodyPr/>
          <a:lstStyle/>
          <a:p>
            <a:pPr algn="ctr" eaLnBrk="1" hangingPunct="1"/>
            <a:r>
              <a:rPr lang="en-US" dirty="0"/>
              <a:t>Bald Eagles are birds of prey, they have: </a:t>
            </a:r>
          </a:p>
        </p:txBody>
      </p:sp>
      <p:sp>
        <p:nvSpPr>
          <p:cNvPr id="15364" name="Content Placeholder 2"/>
          <p:cNvSpPr>
            <a:spLocks noGrp="1"/>
          </p:cNvSpPr>
          <p:nvPr>
            <p:ph idx="1"/>
          </p:nvPr>
        </p:nvSpPr>
        <p:spPr>
          <a:xfrm>
            <a:off x="666750" y="2405134"/>
            <a:ext cx="4943475" cy="2047732"/>
          </a:xfrm>
        </p:spPr>
        <p:txBody>
          <a:bodyPr/>
          <a:lstStyle/>
          <a:p>
            <a:pPr eaLnBrk="1" hangingPunct="1"/>
            <a:r>
              <a:rPr lang="en-US" sz="3000" dirty="0"/>
              <a:t>Powerful wings</a:t>
            </a:r>
          </a:p>
          <a:p>
            <a:pPr eaLnBrk="1" hangingPunct="1"/>
            <a:r>
              <a:rPr lang="en-US" sz="3000" dirty="0"/>
              <a:t>Pointed beaks</a:t>
            </a:r>
          </a:p>
          <a:p>
            <a:pPr eaLnBrk="1" hangingPunct="1"/>
            <a:r>
              <a:rPr lang="en-US" sz="3000" dirty="0"/>
              <a:t>Sharp talons on their feet</a:t>
            </a:r>
          </a:p>
          <a:p>
            <a:pPr eaLnBrk="1" hangingPunct="1"/>
            <a:r>
              <a:rPr lang="en-US" sz="3000" dirty="0"/>
              <a:t>Excellent vision</a:t>
            </a:r>
          </a:p>
        </p:txBody>
      </p:sp>
      <p:pic>
        <p:nvPicPr>
          <p:cNvPr id="15362" name="Picture 4" descr="Bald Eagle flying over water with a fish in its talons"/>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5037138" y="1333501"/>
            <a:ext cx="6610349" cy="4406900"/>
          </a:xfrm>
          <a:prstGeom prst="rect">
            <a:avLst/>
          </a:prstGeom>
          <a:noFill/>
          <a:ln w="9525">
            <a:noFill/>
            <a:miter lim="800000"/>
            <a:headEnd/>
            <a:tailEnd/>
          </a:ln>
        </p:spPr>
      </p:pic>
      <p:sp>
        <p:nvSpPr>
          <p:cNvPr id="15366" name="Rectangle 6"/>
          <p:cNvSpPr>
            <a:spLocks noChangeArrowheads="1"/>
          </p:cNvSpPr>
          <p:nvPr/>
        </p:nvSpPr>
        <p:spPr bwMode="auto">
          <a:xfrm>
            <a:off x="5037137" y="5877719"/>
            <a:ext cx="6610350" cy="457200"/>
          </a:xfrm>
          <a:prstGeom prst="rect">
            <a:avLst/>
          </a:prstGeom>
          <a:noFill/>
          <a:ln w="9525">
            <a:noFill/>
            <a:miter lim="800000"/>
            <a:headEnd/>
            <a:tailEnd/>
          </a:ln>
        </p:spPr>
        <p:txBody>
          <a:bodyPr wrap="square">
            <a:spAutoFit/>
          </a:bodyPr>
          <a:lstStyle/>
          <a:p>
            <a:pPr algn="ctr"/>
            <a:r>
              <a:rPr lang="en-US" sz="2400" dirty="0">
                <a:latin typeface="+mn-lt"/>
              </a:rPr>
              <a:t>The Bald Eagle is the official symbol of the USA</a:t>
            </a:r>
          </a:p>
        </p:txBody>
      </p:sp>
      <p:sp>
        <p:nvSpPr>
          <p:cNvPr id="2" name="Oval 1">
            <a:extLst>
              <a:ext uri="{C183D7F6-B498-43B3-948B-1728B52AA6E4}">
                <adec:decorative xmlns:adec="http://schemas.microsoft.com/office/drawing/2017/decorative" val="1"/>
              </a:ext>
            </a:extLst>
          </p:cNvPr>
          <p:cNvSpPr/>
          <p:nvPr/>
        </p:nvSpPr>
        <p:spPr>
          <a:xfrm>
            <a:off x="1273175" y="5392738"/>
            <a:ext cx="1865313" cy="1100137"/>
          </a:xfrm>
          <a:prstGeom prst="ellipse">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dirty="0"/>
              <a:t>Click here for next question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lgn="ctr" eaLnBrk="1" hangingPunct="1"/>
            <a:r>
              <a:rPr lang="en-US"/>
              <a:t>Animals are divided into groups </a:t>
            </a:r>
            <a:br>
              <a:rPr lang="en-US"/>
            </a:br>
            <a:r>
              <a:rPr lang="en-US"/>
              <a:t>based on the food they eat.</a:t>
            </a:r>
          </a:p>
        </p:txBody>
      </p:sp>
      <p:pic>
        <p:nvPicPr>
          <p:cNvPr id="16389" name="Picture 5" descr="A bald eagle perched on the top of a tree stump "/>
          <p:cNvPicPr>
            <a:picLocks noChangeAspect="1"/>
          </p:cNvPicPr>
          <p:nvPr/>
        </p:nvPicPr>
        <p:blipFill rotWithShape="1">
          <a:blip r:embed="rId2">
            <a:extLst>
              <a:ext uri="{28A0092B-C50C-407E-A947-70E740481C1C}">
                <a14:useLocalDpi xmlns:a14="http://schemas.microsoft.com/office/drawing/2010/main" val="0"/>
              </a:ext>
            </a:extLst>
          </a:blip>
          <a:srcRect l="28034" r="20384"/>
          <a:stretch/>
        </p:blipFill>
        <p:spPr bwMode="auto">
          <a:xfrm>
            <a:off x="4109837" y="1843130"/>
            <a:ext cx="3580136" cy="4649745"/>
          </a:xfrm>
          <a:prstGeom prst="rect">
            <a:avLst/>
          </a:prstGeom>
          <a:noFill/>
          <a:ln w="9525">
            <a:noFill/>
            <a:miter lim="800000"/>
            <a:headEnd/>
            <a:tailEnd/>
          </a:ln>
        </p:spPr>
      </p:pic>
      <p:sp>
        <p:nvSpPr>
          <p:cNvPr id="16387" name="Content Placeholder 2"/>
          <p:cNvSpPr>
            <a:spLocks noGrp="1"/>
          </p:cNvSpPr>
          <p:nvPr>
            <p:ph idx="1"/>
          </p:nvPr>
        </p:nvSpPr>
        <p:spPr>
          <a:xfrm>
            <a:off x="471488" y="3211513"/>
            <a:ext cx="3067050" cy="2987675"/>
          </a:xfrm>
        </p:spPr>
        <p:txBody>
          <a:bodyPr/>
          <a:lstStyle/>
          <a:p>
            <a:pPr marL="0" indent="0" eaLnBrk="1" hangingPunct="1">
              <a:buFont typeface="Arial" charset="0"/>
              <a:buNone/>
            </a:pPr>
            <a:r>
              <a:rPr lang="en-US" dirty="0"/>
              <a:t>Which group do bald eagles belong to?</a:t>
            </a:r>
          </a:p>
        </p:txBody>
      </p:sp>
      <p:sp>
        <p:nvSpPr>
          <p:cNvPr id="16388" name="TextBox 3"/>
          <p:cNvSpPr txBox="1">
            <a:spLocks noChangeArrowheads="1"/>
          </p:cNvSpPr>
          <p:nvPr/>
        </p:nvSpPr>
        <p:spPr bwMode="auto">
          <a:xfrm>
            <a:off x="8639175" y="2528888"/>
            <a:ext cx="3552825" cy="2225675"/>
          </a:xfrm>
          <a:prstGeom prst="rect">
            <a:avLst/>
          </a:prstGeom>
          <a:noFill/>
          <a:ln w="9525">
            <a:noFill/>
            <a:miter lim="800000"/>
            <a:headEnd/>
            <a:tailEnd/>
          </a:ln>
        </p:spPr>
        <p:txBody>
          <a:bodyPr>
            <a:spAutoFit/>
          </a:bodyPr>
          <a:lstStyle/>
          <a:p>
            <a:pPr marL="285750" indent="-285750">
              <a:buFont typeface="Arial" charset="0"/>
              <a:buChar char="•"/>
            </a:pPr>
            <a:endParaRPr lang="en-US" sz="2000">
              <a:latin typeface="Calibri" pitchFamily="34" charset="0"/>
            </a:endParaRPr>
          </a:p>
          <a:p>
            <a:pPr marL="285750" indent="-285750">
              <a:buFont typeface="Arial" charset="0"/>
              <a:buChar char="•"/>
            </a:pPr>
            <a:r>
              <a:rPr lang="en-US" sz="2000">
                <a:latin typeface="Calibri" pitchFamily="34" charset="0"/>
              </a:rPr>
              <a:t>Carnivores (eat only meat)</a:t>
            </a:r>
          </a:p>
          <a:p>
            <a:pPr marL="285750" indent="-285750"/>
            <a:endParaRPr lang="en-US" sz="2000">
              <a:latin typeface="Calibri" pitchFamily="34" charset="0"/>
            </a:endParaRPr>
          </a:p>
          <a:p>
            <a:pPr marL="285750" indent="-285750">
              <a:buFont typeface="Arial" charset="0"/>
              <a:buChar char="•"/>
            </a:pPr>
            <a:r>
              <a:rPr lang="en-US" sz="2000">
                <a:latin typeface="Calibri" pitchFamily="34" charset="0"/>
              </a:rPr>
              <a:t>Herbivores (eat only plants)</a:t>
            </a:r>
          </a:p>
          <a:p>
            <a:pPr marL="285750" indent="-285750"/>
            <a:endParaRPr lang="en-US" sz="2000">
              <a:latin typeface="Calibri" pitchFamily="34" charset="0"/>
            </a:endParaRPr>
          </a:p>
          <a:p>
            <a:pPr marL="285750" indent="-285750">
              <a:buFont typeface="Arial" charset="0"/>
              <a:buChar char="•"/>
            </a:pPr>
            <a:r>
              <a:rPr lang="en-US" sz="2000">
                <a:latin typeface="Calibri" pitchFamily="34" charset="0"/>
              </a:rPr>
              <a:t>Omnivores (eat meat and plants)</a:t>
            </a:r>
          </a:p>
        </p:txBody>
      </p:sp>
      <p:sp>
        <p:nvSpPr>
          <p:cNvPr id="7" name="Rectangle: Rounded Corners 6">
            <a:extLst>
              <a:ext uri="{C183D7F6-B498-43B3-948B-1728B52AA6E4}">
                <adec:decorative xmlns:adec="http://schemas.microsoft.com/office/drawing/2017/decorative" val="1"/>
              </a:ext>
            </a:extLst>
          </p:cNvPr>
          <p:cNvSpPr/>
          <p:nvPr/>
        </p:nvSpPr>
        <p:spPr>
          <a:xfrm>
            <a:off x="9321800" y="5614988"/>
            <a:ext cx="2182813" cy="877887"/>
          </a:xfrm>
          <a:prstGeom prst="round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dirty="0"/>
              <a:t>Click here for the answer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dirty="0"/>
              <a:t>Bald Eagles are carnivores.</a:t>
            </a:r>
          </a:p>
        </p:txBody>
      </p:sp>
      <p:pic>
        <p:nvPicPr>
          <p:cNvPr id="17412" name="Picture 4" descr="A bald eagle on a tree branch eating a fish"/>
          <p:cNvPicPr>
            <a:picLocks noChangeAspect="1"/>
          </p:cNvPicPr>
          <p:nvPr/>
        </p:nvPicPr>
        <p:blipFill rotWithShape="1">
          <a:blip r:embed="rId2" cstate="print">
            <a:extLst>
              <a:ext uri="{28A0092B-C50C-407E-A947-70E740481C1C}">
                <a14:useLocalDpi xmlns:a14="http://schemas.microsoft.com/office/drawing/2010/main" val="0"/>
              </a:ext>
            </a:extLst>
          </a:blip>
          <a:srcRect b="14057"/>
          <a:stretch/>
        </p:blipFill>
        <p:spPr bwMode="auto">
          <a:xfrm>
            <a:off x="358775" y="1696559"/>
            <a:ext cx="7118350" cy="4077517"/>
          </a:xfrm>
          <a:prstGeom prst="rect">
            <a:avLst/>
          </a:prstGeom>
          <a:noFill/>
          <a:ln w="9525">
            <a:noFill/>
            <a:miter lim="800000"/>
            <a:headEnd/>
            <a:tailEnd/>
          </a:ln>
        </p:spPr>
      </p:pic>
      <p:sp>
        <p:nvSpPr>
          <p:cNvPr id="17411" name="Content Placeholder 2"/>
          <p:cNvSpPr>
            <a:spLocks noGrp="1"/>
          </p:cNvSpPr>
          <p:nvPr>
            <p:ph idx="1"/>
          </p:nvPr>
        </p:nvSpPr>
        <p:spPr>
          <a:xfrm>
            <a:off x="7880350" y="2506663"/>
            <a:ext cx="3756025" cy="4351337"/>
          </a:xfrm>
        </p:spPr>
        <p:txBody>
          <a:bodyPr/>
          <a:lstStyle/>
          <a:p>
            <a:pPr marL="0" indent="0" eaLnBrk="1" hangingPunct="1">
              <a:buFont typeface="Arial" charset="0"/>
              <a:buNone/>
            </a:pPr>
            <a:r>
              <a:rPr lang="en-US" dirty="0"/>
              <a:t>They like to eat: </a:t>
            </a:r>
          </a:p>
          <a:p>
            <a:pPr marL="0" indent="0" eaLnBrk="1" hangingPunct="1">
              <a:buFont typeface="Arial" charset="0"/>
              <a:buNone/>
            </a:pPr>
            <a:r>
              <a:rPr lang="en-US" dirty="0"/>
              <a:t>Fish, birds, small mammals, and carrion (the remains of dead animals).</a:t>
            </a:r>
          </a:p>
        </p:txBody>
      </p:sp>
      <p:sp>
        <p:nvSpPr>
          <p:cNvPr id="6" name="Rectangle: Rounded Corners 5">
            <a:extLst>
              <a:ext uri="{C183D7F6-B498-43B3-948B-1728B52AA6E4}">
                <adec:decorative xmlns:adec="http://schemas.microsoft.com/office/drawing/2017/decorative" val="1"/>
              </a:ext>
            </a:extLst>
          </p:cNvPr>
          <p:cNvSpPr/>
          <p:nvPr/>
        </p:nvSpPr>
        <p:spPr>
          <a:xfrm>
            <a:off x="8910638" y="5389563"/>
            <a:ext cx="2041525" cy="1057275"/>
          </a:xfrm>
          <a:prstGeom prst="round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dirty="0"/>
              <a:t>Click here for next question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A88F"/>
        </a:solidFill>
        <a:effectLst/>
      </p:bgPr>
    </p:bg>
    <p:spTree>
      <p:nvGrpSpPr>
        <p:cNvPr id="1" name=""/>
        <p:cNvGrpSpPr/>
        <p:nvPr/>
      </p:nvGrpSpPr>
      <p:grpSpPr>
        <a:xfrm>
          <a:off x="0" y="0"/>
          <a:ext cx="0" cy="0"/>
          <a:chOff x="0" y="0"/>
          <a:chExt cx="0" cy="0"/>
        </a:xfrm>
      </p:grpSpPr>
      <p:sp>
        <p:nvSpPr>
          <p:cNvPr id="18434" name="Title 1"/>
          <p:cNvSpPr>
            <a:spLocks noGrp="1"/>
          </p:cNvSpPr>
          <p:nvPr>
            <p:ph type="title"/>
          </p:nvPr>
        </p:nvSpPr>
        <p:spPr>
          <a:xfrm>
            <a:off x="944563" y="365125"/>
            <a:ext cx="9834562" cy="1325563"/>
          </a:xfrm>
        </p:spPr>
        <p:txBody>
          <a:bodyPr/>
          <a:lstStyle/>
          <a:p>
            <a:pPr algn="ctr" eaLnBrk="1" hangingPunct="1"/>
            <a:r>
              <a:rPr lang="en-US" dirty="0"/>
              <a:t>What is the preferred habitat of </a:t>
            </a:r>
            <a:br>
              <a:rPr lang="en-US" dirty="0"/>
            </a:br>
            <a:r>
              <a:rPr lang="en-US" dirty="0"/>
              <a:t>the Bald Eagle?</a:t>
            </a:r>
          </a:p>
        </p:txBody>
      </p:sp>
      <p:pic>
        <p:nvPicPr>
          <p:cNvPr id="18437" name="Picture 7" descr="A bald eagle flying"/>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944563" y="1690688"/>
            <a:ext cx="5872980" cy="4701829"/>
          </a:xfrm>
          <a:prstGeom prst="rect">
            <a:avLst/>
          </a:prstGeom>
          <a:noFill/>
          <a:ln w="9525">
            <a:noFill/>
            <a:miter lim="800000"/>
            <a:headEnd/>
            <a:tailEnd/>
          </a:ln>
        </p:spPr>
      </p:pic>
      <p:sp>
        <p:nvSpPr>
          <p:cNvPr id="6" name="TextBox 5"/>
          <p:cNvSpPr txBox="1"/>
          <p:nvPr/>
        </p:nvSpPr>
        <p:spPr>
          <a:xfrm>
            <a:off x="7705619" y="2403475"/>
            <a:ext cx="3648182" cy="2246769"/>
          </a:xfrm>
          <a:prstGeom prst="rect">
            <a:avLst/>
          </a:prstGeom>
          <a:noFill/>
        </p:spPr>
        <p:txBody>
          <a:bodyPr wrap="square">
            <a:spAutoFit/>
          </a:bodyPr>
          <a:lstStyle/>
          <a:p>
            <a:pPr marL="457200" indent="-457200">
              <a:buFont typeface="Arial" panose="020B0604020202020204" pitchFamily="34" charset="0"/>
              <a:buChar char="•"/>
              <a:defRPr/>
            </a:pPr>
            <a:r>
              <a:rPr lang="en-US" sz="2800" dirty="0">
                <a:latin typeface="+mn-lt"/>
              </a:rPr>
              <a:t>Tall mountains</a:t>
            </a:r>
          </a:p>
          <a:p>
            <a:pPr marL="457200" indent="-457200">
              <a:buFont typeface="Arial" panose="020B0604020202020204" pitchFamily="34" charset="0"/>
              <a:buChar char="•"/>
              <a:defRPr/>
            </a:pPr>
            <a:r>
              <a:rPr lang="en-US" sz="2800" dirty="0">
                <a:latin typeface="+mn-lt"/>
              </a:rPr>
              <a:t>Dense woodlands</a:t>
            </a:r>
          </a:p>
          <a:p>
            <a:pPr marL="457200" indent="-457200">
              <a:buFont typeface="Arial" panose="020B0604020202020204" pitchFamily="34" charset="0"/>
              <a:buChar char="•"/>
              <a:defRPr/>
            </a:pPr>
            <a:r>
              <a:rPr lang="en-US" sz="2800" dirty="0">
                <a:latin typeface="+mn-lt"/>
              </a:rPr>
              <a:t>Cold climates</a:t>
            </a:r>
          </a:p>
          <a:p>
            <a:pPr marL="457200" indent="-457200">
              <a:buFont typeface="Arial" panose="020B0604020202020204" pitchFamily="34" charset="0"/>
              <a:buChar char="•"/>
              <a:defRPr/>
            </a:pPr>
            <a:r>
              <a:rPr lang="en-US" sz="2800" dirty="0">
                <a:latin typeface="+mn-lt"/>
              </a:rPr>
              <a:t>Near water</a:t>
            </a:r>
          </a:p>
          <a:p>
            <a:pPr marL="457200" indent="-457200">
              <a:buFont typeface="Arial" panose="020B0604020202020204" pitchFamily="34" charset="0"/>
              <a:buChar char="•"/>
              <a:defRPr/>
            </a:pPr>
            <a:r>
              <a:rPr lang="en-US" sz="2800" dirty="0">
                <a:latin typeface="+mn-lt"/>
              </a:rPr>
              <a:t>Open fields</a:t>
            </a:r>
          </a:p>
        </p:txBody>
      </p:sp>
      <p:sp>
        <p:nvSpPr>
          <p:cNvPr id="9" name="Arrow: Right 8">
            <a:extLst>
              <a:ext uri="{C183D7F6-B498-43B3-948B-1728B52AA6E4}">
                <adec:decorative xmlns:adec="http://schemas.microsoft.com/office/drawing/2017/decorative" val="1"/>
              </a:ext>
            </a:extLst>
          </p:cNvPr>
          <p:cNvSpPr/>
          <p:nvPr/>
        </p:nvSpPr>
        <p:spPr>
          <a:xfrm>
            <a:off x="9296400" y="4832350"/>
            <a:ext cx="2425700" cy="1344613"/>
          </a:xfrm>
          <a:prstGeom prst="rightArrow">
            <a:avLst/>
          </a:prstGeom>
        </p:spPr>
        <p:style>
          <a:lnRef idx="0">
            <a:schemeClr val="dk1"/>
          </a:lnRef>
          <a:fillRef idx="3">
            <a:schemeClr val="dk1"/>
          </a:fillRef>
          <a:effectRef idx="3">
            <a:schemeClr val="dk1"/>
          </a:effectRef>
          <a:fontRef idx="minor">
            <a:schemeClr val="lt1"/>
          </a:fontRef>
        </p:style>
        <p:txBody>
          <a:bodyPr anchor="ctr"/>
          <a:lstStyle/>
          <a:p>
            <a:pPr algn="ctr">
              <a:defRPr/>
            </a:pPr>
            <a:r>
              <a:rPr lang="en-US" dirty="0"/>
              <a:t>Click here for the answer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A88F"/>
        </a:solidFill>
        <a:effectLst/>
      </p:bgPr>
    </p:bg>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ctr" eaLnBrk="1" hangingPunct="1"/>
            <a:r>
              <a:rPr lang="en-US" dirty="0"/>
              <a:t>Bald Eagles most commonly live near water</a:t>
            </a:r>
          </a:p>
        </p:txBody>
      </p:sp>
      <p:pic>
        <p:nvPicPr>
          <p:cNvPr id="19461" name="Picture 5" descr="A bald eagle flying with its wing scraping the surface of a lake"/>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934950" y="1577651"/>
            <a:ext cx="6029450" cy="4737424"/>
          </a:xfrm>
          <a:prstGeom prst="rect">
            <a:avLst/>
          </a:prstGeom>
          <a:noFill/>
          <a:ln w="9525">
            <a:noFill/>
            <a:miter lim="800000"/>
            <a:headEnd/>
            <a:tailEnd/>
          </a:ln>
        </p:spPr>
      </p:pic>
      <p:sp>
        <p:nvSpPr>
          <p:cNvPr id="19460" name="TextBox 3"/>
          <p:cNvSpPr txBox="1">
            <a:spLocks noChangeArrowheads="1"/>
          </p:cNvSpPr>
          <p:nvPr/>
        </p:nvSpPr>
        <p:spPr bwMode="auto">
          <a:xfrm>
            <a:off x="7356297" y="2305615"/>
            <a:ext cx="4376790" cy="2246769"/>
          </a:xfrm>
          <a:prstGeom prst="rect">
            <a:avLst/>
          </a:prstGeom>
          <a:noFill/>
          <a:ln w="9525">
            <a:noFill/>
            <a:miter lim="800000"/>
            <a:headEnd/>
            <a:tailEnd/>
          </a:ln>
        </p:spPr>
        <p:txBody>
          <a:bodyPr wrap="square">
            <a:spAutoFit/>
          </a:bodyPr>
          <a:lstStyle/>
          <a:p>
            <a:r>
              <a:rPr lang="en-US" sz="2800" dirty="0">
                <a:latin typeface="Calibri" pitchFamily="34" charset="0"/>
              </a:rPr>
              <a:t>Large rivers, lakes and seacoasts provide bald eagles with the opportunity to catch fish which make up about 90% of their diet.</a:t>
            </a:r>
          </a:p>
        </p:txBody>
      </p:sp>
      <p:sp>
        <p:nvSpPr>
          <p:cNvPr id="7" name="Arrow: Right 6">
            <a:extLst>
              <a:ext uri="{C183D7F6-B498-43B3-948B-1728B52AA6E4}">
                <adec:decorative xmlns:adec="http://schemas.microsoft.com/office/drawing/2017/decorative" val="1"/>
              </a:ext>
            </a:extLst>
          </p:cNvPr>
          <p:cNvSpPr/>
          <p:nvPr/>
        </p:nvSpPr>
        <p:spPr>
          <a:xfrm>
            <a:off x="9301163" y="4962525"/>
            <a:ext cx="2347912" cy="1352550"/>
          </a:xfrm>
          <a:prstGeom prst="rightArrow">
            <a:avLst/>
          </a:prstGeom>
        </p:spPr>
        <p:style>
          <a:lnRef idx="0">
            <a:schemeClr val="dk1"/>
          </a:lnRef>
          <a:fillRef idx="3">
            <a:schemeClr val="dk1"/>
          </a:fillRef>
          <a:effectRef idx="3">
            <a:schemeClr val="dk1"/>
          </a:effectRef>
          <a:fontRef idx="minor">
            <a:schemeClr val="lt1"/>
          </a:fontRef>
        </p:style>
        <p:txBody>
          <a:bodyPr anchor="ctr"/>
          <a:lstStyle/>
          <a:p>
            <a:pPr algn="ctr">
              <a:defRPr/>
            </a:pPr>
            <a:r>
              <a:rPr lang="en-US" dirty="0"/>
              <a:t>Click here for next question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0D3A5"/>
        </a:solidFill>
        <a:effectLst/>
      </p:bgPr>
    </p:bg>
    <p:spTree>
      <p:nvGrpSpPr>
        <p:cNvPr id="1" name=""/>
        <p:cNvGrpSpPr/>
        <p:nvPr/>
      </p:nvGrpSpPr>
      <p:grpSpPr>
        <a:xfrm>
          <a:off x="0" y="0"/>
          <a:ext cx="0" cy="0"/>
          <a:chOff x="0" y="0"/>
          <a:chExt cx="0" cy="0"/>
        </a:xfrm>
      </p:grpSpPr>
      <p:sp>
        <p:nvSpPr>
          <p:cNvPr id="22530" name="Title 1"/>
          <p:cNvSpPr>
            <a:spLocks noGrp="1"/>
          </p:cNvSpPr>
          <p:nvPr>
            <p:ph type="title"/>
          </p:nvPr>
        </p:nvSpPr>
        <p:spPr>
          <a:xfrm>
            <a:off x="838200" y="365125"/>
            <a:ext cx="10515600" cy="1679432"/>
          </a:xfrm>
        </p:spPr>
        <p:txBody>
          <a:bodyPr/>
          <a:lstStyle/>
          <a:p>
            <a:pPr algn="ctr" eaLnBrk="1" hangingPunct="1"/>
            <a:r>
              <a:rPr lang="en-US" dirty="0"/>
              <a:t>Where do Bald Eagles typically </a:t>
            </a:r>
            <a:br>
              <a:rPr lang="en-US" dirty="0"/>
            </a:br>
            <a:r>
              <a:rPr lang="en-US" dirty="0"/>
              <a:t>make their nests?</a:t>
            </a:r>
          </a:p>
        </p:txBody>
      </p:sp>
      <p:pic>
        <p:nvPicPr>
          <p:cNvPr id="22532" name="Picture 4" descr="A picture of a bald eagle flying from behind"/>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617060" y="2044558"/>
            <a:ext cx="6779103" cy="4349364"/>
          </a:xfrm>
          <a:prstGeom prst="rect">
            <a:avLst/>
          </a:prstGeom>
          <a:noFill/>
          <a:ln w="57150">
            <a:solidFill>
              <a:srgbClr val="00B0F0"/>
            </a:solidFill>
            <a:miter lim="800000"/>
            <a:headEnd/>
            <a:tailEnd/>
          </a:ln>
        </p:spPr>
      </p:pic>
      <p:sp>
        <p:nvSpPr>
          <p:cNvPr id="22531" name="Content Placeholder 2"/>
          <p:cNvSpPr>
            <a:spLocks noGrp="1"/>
          </p:cNvSpPr>
          <p:nvPr>
            <p:ph idx="1"/>
          </p:nvPr>
        </p:nvSpPr>
        <p:spPr>
          <a:xfrm>
            <a:off x="7921376" y="2902102"/>
            <a:ext cx="3432424" cy="4367212"/>
          </a:xfrm>
        </p:spPr>
        <p:txBody>
          <a:bodyPr/>
          <a:lstStyle/>
          <a:p>
            <a:pPr eaLnBrk="1" hangingPunct="1"/>
            <a:r>
              <a:rPr lang="en-US" dirty="0"/>
              <a:t>On the ground</a:t>
            </a:r>
          </a:p>
          <a:p>
            <a:pPr eaLnBrk="1" hangingPunct="1"/>
            <a:r>
              <a:rPr lang="en-US" dirty="0"/>
              <a:t>Treetops</a:t>
            </a:r>
          </a:p>
          <a:p>
            <a:pPr eaLnBrk="1" hangingPunct="1"/>
            <a:r>
              <a:rPr lang="en-US" dirty="0"/>
              <a:t>Rock outcrops</a:t>
            </a:r>
          </a:p>
          <a:p>
            <a:pPr eaLnBrk="1" hangingPunct="1"/>
            <a:r>
              <a:rPr lang="en-US" dirty="0"/>
              <a:t>Riverbanks</a:t>
            </a:r>
          </a:p>
        </p:txBody>
      </p:sp>
      <p:sp>
        <p:nvSpPr>
          <p:cNvPr id="7" name="Oval 6">
            <a:extLst>
              <a:ext uri="{C183D7F6-B498-43B3-948B-1728B52AA6E4}">
                <adec:decorative xmlns:adec="http://schemas.microsoft.com/office/drawing/2017/decorative" val="1"/>
              </a:ext>
            </a:extLst>
          </p:cNvPr>
          <p:cNvSpPr/>
          <p:nvPr/>
        </p:nvSpPr>
        <p:spPr>
          <a:xfrm>
            <a:off x="8867775" y="5486400"/>
            <a:ext cx="2076450" cy="1006475"/>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r>
              <a:rPr lang="en-US" dirty="0"/>
              <a:t>Click here for answer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D3A5"/>
        </a:solidFill>
        <a:effectLst/>
      </p:bgPr>
    </p:bg>
    <p:spTree>
      <p:nvGrpSpPr>
        <p:cNvPr id="1" name=""/>
        <p:cNvGrpSpPr/>
        <p:nvPr/>
      </p:nvGrpSpPr>
      <p:grpSpPr>
        <a:xfrm>
          <a:off x="0" y="0"/>
          <a:ext cx="0" cy="0"/>
          <a:chOff x="0" y="0"/>
          <a:chExt cx="0" cy="0"/>
        </a:xfrm>
      </p:grpSpPr>
      <p:sp>
        <p:nvSpPr>
          <p:cNvPr id="23554" name="Title 1"/>
          <p:cNvSpPr>
            <a:spLocks noGrp="1"/>
          </p:cNvSpPr>
          <p:nvPr>
            <p:ph type="title"/>
          </p:nvPr>
        </p:nvSpPr>
        <p:spPr>
          <a:xfrm>
            <a:off x="1089060" y="270668"/>
            <a:ext cx="12192000" cy="1325563"/>
          </a:xfrm>
        </p:spPr>
        <p:txBody>
          <a:bodyPr/>
          <a:lstStyle/>
          <a:p>
            <a:pPr algn="ctr" eaLnBrk="1" hangingPunct="1"/>
            <a:r>
              <a:rPr lang="en-US" dirty="0"/>
              <a:t>Bald Eagles make tree nests</a:t>
            </a:r>
          </a:p>
        </p:txBody>
      </p:sp>
      <p:sp>
        <p:nvSpPr>
          <p:cNvPr id="23555" name="Content Placeholder 2"/>
          <p:cNvSpPr>
            <a:spLocks noGrp="1"/>
          </p:cNvSpPr>
          <p:nvPr>
            <p:ph idx="1"/>
          </p:nvPr>
        </p:nvSpPr>
        <p:spPr>
          <a:xfrm>
            <a:off x="495728" y="2698653"/>
            <a:ext cx="4163746" cy="2463936"/>
          </a:xfrm>
        </p:spPr>
        <p:txBody>
          <a:bodyPr/>
          <a:lstStyle/>
          <a:p>
            <a:pPr marL="0" indent="0" algn="ctr" eaLnBrk="1" hangingPunct="1">
              <a:buFont typeface="Arial" charset="0"/>
              <a:buNone/>
            </a:pPr>
            <a:r>
              <a:rPr lang="en-US" sz="2600" dirty="0"/>
              <a:t>Bald Eagles usually build large nests in tall treetops. Made from large sticks, these nests can be 4 to 5 feet wide and 2 to 4 feet deep. They will use the same nest year after year.</a:t>
            </a:r>
          </a:p>
        </p:txBody>
      </p:sp>
      <p:pic>
        <p:nvPicPr>
          <p:cNvPr id="23556" name="Picture 4" descr="A bald eagle sitting next to its nest which has a baby bald eagle in it"/>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4924960" y="2258954"/>
            <a:ext cx="6771312" cy="3343334"/>
          </a:xfrm>
          <a:prstGeom prst="rect">
            <a:avLst/>
          </a:prstGeom>
          <a:noFill/>
          <a:ln w="9525">
            <a:noFill/>
            <a:miter lim="800000"/>
            <a:headEnd/>
            <a:tailEnd/>
          </a:ln>
        </p:spPr>
      </p:pic>
      <p:pic>
        <p:nvPicPr>
          <p:cNvPr id="3" name="Picture 2">
            <a:extLst>
              <a:ext uri="{FF2B5EF4-FFF2-40B4-BE49-F238E27FC236}">
                <a16:creationId xmlns:a16="http://schemas.microsoft.com/office/drawing/2014/main" id="{CE925E3D-F905-47B4-A832-AA994ABACDD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6633" y="270668"/>
            <a:ext cx="1387065" cy="2146119"/>
          </a:xfrm>
          <a:prstGeom prst="rect">
            <a:avLst/>
          </a:prstGeom>
        </p:spPr>
      </p:pic>
      <p:sp>
        <p:nvSpPr>
          <p:cNvPr id="15" name="Rectangle: Rounded Corners 14">
            <a:extLst>
              <a:ext uri="{C183D7F6-B498-43B3-948B-1728B52AA6E4}">
                <adec:decorative xmlns:adec="http://schemas.microsoft.com/office/drawing/2017/decorative" val="1"/>
              </a:ext>
            </a:extLst>
          </p:cNvPr>
          <p:cNvSpPr/>
          <p:nvPr/>
        </p:nvSpPr>
        <p:spPr>
          <a:xfrm>
            <a:off x="1981504" y="5770467"/>
            <a:ext cx="1192194" cy="870288"/>
          </a:xfrm>
          <a:prstGeom prst="round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r>
              <a:rPr lang="en-US" dirty="0"/>
              <a:t>Click here for next question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1D2D6"/>
        </a:solidFill>
        <a:effectLst/>
      </p:bgPr>
    </p:bg>
    <p:spTree>
      <p:nvGrpSpPr>
        <p:cNvPr id="1" name=""/>
        <p:cNvGrpSpPr/>
        <p:nvPr/>
      </p:nvGrpSpPr>
      <p:grpSpPr>
        <a:xfrm>
          <a:off x="0" y="0"/>
          <a:ext cx="0" cy="0"/>
          <a:chOff x="0" y="0"/>
          <a:chExt cx="0" cy="0"/>
        </a:xfrm>
      </p:grpSpPr>
      <p:sp>
        <p:nvSpPr>
          <p:cNvPr id="20482" name="Title 1"/>
          <p:cNvSpPr>
            <a:spLocks noGrp="1"/>
          </p:cNvSpPr>
          <p:nvPr>
            <p:ph type="title"/>
          </p:nvPr>
        </p:nvSpPr>
        <p:spPr>
          <a:xfrm>
            <a:off x="295275" y="365125"/>
            <a:ext cx="11585575" cy="1169988"/>
          </a:xfrm>
        </p:spPr>
        <p:txBody>
          <a:bodyPr/>
          <a:lstStyle/>
          <a:p>
            <a:pPr algn="ctr" eaLnBrk="1" hangingPunct="1"/>
            <a:r>
              <a:rPr lang="en-US" dirty="0"/>
              <a:t>As a federally protected bird, </a:t>
            </a:r>
            <a:br>
              <a:rPr lang="en-US" dirty="0"/>
            </a:br>
            <a:r>
              <a:rPr lang="en-US" dirty="0"/>
              <a:t>Bald Eagles are now considered?</a:t>
            </a:r>
          </a:p>
        </p:txBody>
      </p:sp>
      <p:sp>
        <p:nvSpPr>
          <p:cNvPr id="20483" name="Content Placeholder 2"/>
          <p:cNvSpPr>
            <a:spLocks noGrp="1"/>
          </p:cNvSpPr>
          <p:nvPr>
            <p:ph idx="1"/>
          </p:nvPr>
        </p:nvSpPr>
        <p:spPr>
          <a:xfrm>
            <a:off x="768689" y="2221982"/>
            <a:ext cx="3459162" cy="3840162"/>
          </a:xfrm>
        </p:spPr>
        <p:txBody>
          <a:bodyPr/>
          <a:lstStyle/>
          <a:p>
            <a:pPr eaLnBrk="1" hangingPunct="1"/>
            <a:r>
              <a:rPr lang="en-US" dirty="0"/>
              <a:t>Of least concern</a:t>
            </a:r>
          </a:p>
          <a:p>
            <a:pPr eaLnBrk="1" hangingPunct="1"/>
            <a:r>
              <a:rPr lang="en-US" dirty="0"/>
              <a:t>Endangered</a:t>
            </a:r>
          </a:p>
          <a:p>
            <a:pPr eaLnBrk="1" hangingPunct="1"/>
            <a:r>
              <a:rPr lang="en-US" dirty="0"/>
              <a:t>Threatened</a:t>
            </a:r>
          </a:p>
          <a:p>
            <a:pPr eaLnBrk="1" hangingPunct="1"/>
            <a:r>
              <a:rPr lang="en-US" dirty="0"/>
              <a:t>Vulnerable</a:t>
            </a:r>
          </a:p>
          <a:p>
            <a:pPr eaLnBrk="1" hangingPunct="1"/>
            <a:r>
              <a:rPr lang="en-US" dirty="0"/>
              <a:t>Extinct</a:t>
            </a:r>
          </a:p>
        </p:txBody>
      </p:sp>
      <p:pic>
        <p:nvPicPr>
          <p:cNvPr id="20484" name="Picture 4" descr="A bald eagle looking at the camera and calling"/>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4398963" y="1822968"/>
            <a:ext cx="6180137" cy="4239176"/>
          </a:xfrm>
          <a:prstGeom prst="rect">
            <a:avLst/>
          </a:prstGeom>
          <a:noFill/>
          <a:ln w="9525">
            <a:noFill/>
            <a:miter lim="800000"/>
            <a:headEnd/>
            <a:tailEnd/>
          </a:ln>
        </p:spPr>
      </p:pic>
      <p:sp>
        <p:nvSpPr>
          <p:cNvPr id="6" name="Rectangle: Rounded Corners 5">
            <a:extLst>
              <a:ext uri="{C183D7F6-B498-43B3-948B-1728B52AA6E4}">
                <adec:decorative xmlns:adec="http://schemas.microsoft.com/office/drawing/2017/decorative" val="1"/>
              </a:ext>
            </a:extLst>
          </p:cNvPr>
          <p:cNvSpPr/>
          <p:nvPr/>
        </p:nvSpPr>
        <p:spPr>
          <a:xfrm>
            <a:off x="1008063" y="5170488"/>
            <a:ext cx="2170112" cy="8207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Click here for the answer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1D2D6"/>
        </a:solidFill>
        <a:effectLst/>
      </p:bgPr>
    </p:bg>
    <p:spTree>
      <p:nvGrpSpPr>
        <p:cNvPr id="1" name=""/>
        <p:cNvGrpSpPr/>
        <p:nvPr/>
      </p:nvGrpSpPr>
      <p:grpSpPr>
        <a:xfrm>
          <a:off x="0" y="0"/>
          <a:ext cx="0" cy="0"/>
          <a:chOff x="0" y="0"/>
          <a:chExt cx="0" cy="0"/>
        </a:xfrm>
      </p:grpSpPr>
      <p:sp>
        <p:nvSpPr>
          <p:cNvPr id="21506" name="Title 1"/>
          <p:cNvSpPr>
            <a:spLocks noGrp="1"/>
          </p:cNvSpPr>
          <p:nvPr>
            <p:ph type="title"/>
          </p:nvPr>
        </p:nvSpPr>
        <p:spPr>
          <a:xfrm>
            <a:off x="187325" y="365125"/>
            <a:ext cx="11771313" cy="1109663"/>
          </a:xfrm>
        </p:spPr>
        <p:txBody>
          <a:bodyPr/>
          <a:lstStyle/>
          <a:p>
            <a:pPr algn="ctr" eaLnBrk="1" hangingPunct="1"/>
            <a:r>
              <a:rPr lang="en-US" sz="4200" dirty="0"/>
              <a:t>While still protected by Federal Law, Bald Eagles are</a:t>
            </a:r>
            <a:br>
              <a:rPr lang="en-US" sz="4200" dirty="0"/>
            </a:br>
            <a:r>
              <a:rPr lang="en-US" sz="4200" dirty="0"/>
              <a:t>now considered to be a species of least concern</a:t>
            </a:r>
          </a:p>
        </p:txBody>
      </p:sp>
      <p:sp>
        <p:nvSpPr>
          <p:cNvPr id="21507" name="Content Placeholder 2"/>
          <p:cNvSpPr>
            <a:spLocks noGrp="1"/>
          </p:cNvSpPr>
          <p:nvPr>
            <p:ph idx="1"/>
          </p:nvPr>
        </p:nvSpPr>
        <p:spPr>
          <a:xfrm>
            <a:off x="766882" y="1792592"/>
            <a:ext cx="2603001" cy="4066987"/>
          </a:xfrm>
        </p:spPr>
        <p:txBody>
          <a:bodyPr/>
          <a:lstStyle/>
          <a:p>
            <a:pPr marL="0" indent="0" algn="ctr" eaLnBrk="1" hangingPunct="1">
              <a:buFont typeface="Arial" charset="0"/>
              <a:buNone/>
            </a:pPr>
            <a:r>
              <a:rPr lang="en-US" sz="2000" dirty="0"/>
              <a:t>By the 1960’s the bald eagle was close to vanishing from the continental United States. Hunting, habitat destruction and contamination from the use of the chemical pesticide known as DDT pushed the species towards extinction.</a:t>
            </a:r>
          </a:p>
        </p:txBody>
      </p:sp>
      <p:pic>
        <p:nvPicPr>
          <p:cNvPr id="21508" name="Picture 4"/>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4138704" y="1474788"/>
            <a:ext cx="3868553" cy="5023318"/>
          </a:xfrm>
          <a:prstGeom prst="rect">
            <a:avLst/>
          </a:prstGeom>
          <a:noFill/>
          <a:ln w="9525">
            <a:noFill/>
            <a:miter lim="800000"/>
            <a:headEnd/>
            <a:tailEnd/>
          </a:ln>
        </p:spPr>
      </p:pic>
      <p:sp>
        <p:nvSpPr>
          <p:cNvPr id="13" name="TextBox 12"/>
          <p:cNvSpPr txBox="1"/>
          <p:nvPr/>
        </p:nvSpPr>
        <p:spPr>
          <a:xfrm>
            <a:off x="8955423" y="1787578"/>
            <a:ext cx="2674923" cy="3477875"/>
          </a:xfrm>
          <a:prstGeom prst="rect">
            <a:avLst/>
          </a:prstGeom>
          <a:noFill/>
        </p:spPr>
        <p:txBody>
          <a:bodyPr wrap="square">
            <a:spAutoFit/>
          </a:bodyPr>
          <a:lstStyle/>
          <a:p>
            <a:pPr algn="ctr">
              <a:defRPr/>
            </a:pPr>
            <a:r>
              <a:rPr lang="en-US" sz="2000" dirty="0">
                <a:latin typeface="+mn-lt"/>
              </a:rPr>
              <a:t>In 1972, it was one of the first species to receive protection under the Endangered Species Act. Since then, the bald eagle population has recovered to the point where it is no longer, endangered, vulnerable or threatened. </a:t>
            </a:r>
          </a:p>
        </p:txBody>
      </p:sp>
      <p:sp>
        <p:nvSpPr>
          <p:cNvPr id="16" name="Rectangle: Rounded Corners 15"/>
          <p:cNvSpPr/>
          <p:nvPr/>
        </p:nvSpPr>
        <p:spPr>
          <a:xfrm>
            <a:off x="10423762" y="5886020"/>
            <a:ext cx="1494034" cy="8278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Click here for next slide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2B48C"/>
        </a:solidFill>
        <a:effectLst/>
      </p:bgPr>
    </p:bg>
    <p:spTree>
      <p:nvGrpSpPr>
        <p:cNvPr id="1" name=""/>
        <p:cNvGrpSpPr/>
        <p:nvPr/>
      </p:nvGrpSpPr>
      <p:grpSpPr>
        <a:xfrm>
          <a:off x="0" y="0"/>
          <a:ext cx="0" cy="0"/>
          <a:chOff x="0" y="0"/>
          <a:chExt cx="0" cy="0"/>
        </a:xfrm>
      </p:grpSpPr>
      <p:sp>
        <p:nvSpPr>
          <p:cNvPr id="24578" name="Title 1"/>
          <p:cNvSpPr>
            <a:spLocks noGrp="1"/>
          </p:cNvSpPr>
          <p:nvPr>
            <p:ph type="title"/>
          </p:nvPr>
        </p:nvSpPr>
        <p:spPr>
          <a:xfrm>
            <a:off x="838200" y="0"/>
            <a:ext cx="10515600" cy="922338"/>
          </a:xfrm>
        </p:spPr>
        <p:txBody>
          <a:bodyPr/>
          <a:lstStyle/>
          <a:p>
            <a:pPr algn="ctr" eaLnBrk="1" hangingPunct="1"/>
            <a:r>
              <a:rPr lang="en-US" dirty="0"/>
              <a:t>The Bald Eagle</a:t>
            </a:r>
          </a:p>
        </p:txBody>
      </p:sp>
      <p:sp>
        <p:nvSpPr>
          <p:cNvPr id="24579" name="Content Placeholder 2"/>
          <p:cNvSpPr>
            <a:spLocks noGrp="1"/>
          </p:cNvSpPr>
          <p:nvPr>
            <p:ph idx="1"/>
          </p:nvPr>
        </p:nvSpPr>
        <p:spPr>
          <a:xfrm>
            <a:off x="465138" y="4719638"/>
            <a:ext cx="11336337" cy="4352925"/>
          </a:xfrm>
        </p:spPr>
        <p:txBody>
          <a:bodyPr/>
          <a:lstStyle/>
          <a:p>
            <a:pPr marL="0" indent="0" algn="ctr" eaLnBrk="1" hangingPunct="1">
              <a:buFont typeface="Arial" charset="0"/>
              <a:buNone/>
            </a:pPr>
            <a:r>
              <a:rPr lang="en-US" dirty="0"/>
              <a:t>Thanks for taking our quiz!</a:t>
            </a:r>
          </a:p>
          <a:p>
            <a:pPr marL="0" indent="0" algn="ctr" eaLnBrk="1" hangingPunct="1">
              <a:buFont typeface="Arial" charset="0"/>
              <a:buNone/>
            </a:pPr>
            <a:r>
              <a:rPr lang="en-US" dirty="0"/>
              <a:t>For more info about the Bald Eagle, check out this </a:t>
            </a:r>
            <a:r>
              <a:rPr lang="en-US" dirty="0">
                <a:hlinkClick r:id="rId2"/>
              </a:rPr>
              <a:t>YouTube video </a:t>
            </a:r>
            <a:endParaRPr lang="en-US" dirty="0"/>
          </a:p>
        </p:txBody>
      </p:sp>
      <p:pic>
        <p:nvPicPr>
          <p:cNvPr id="24581" name="Picture 2" descr="A picture of a bald eagle with a speech bubble that says &quot;I'm Hungry&quot;"/>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3192463" y="798513"/>
            <a:ext cx="5881687" cy="3921125"/>
          </a:xfrm>
          <a:prstGeom prst="rect">
            <a:avLst/>
          </a:prstGeom>
          <a:noFill/>
          <a:ln w="9525">
            <a:noFill/>
            <a:miter lim="800000"/>
            <a:headEnd/>
            <a:tailEnd/>
          </a:ln>
        </p:spPr>
      </p:pic>
      <p:pic>
        <p:nvPicPr>
          <p:cNvPr id="7" name="Picture 6">
            <a:extLst>
              <a:ext uri="{FF2B5EF4-FFF2-40B4-BE49-F238E27FC236}">
                <a16:creationId xmlns:a16="http://schemas.microsoft.com/office/drawing/2014/main" id="{68CDB6E0-D380-4DD8-930F-DFFE093D4B9F}"/>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42217" y="5921298"/>
            <a:ext cx="3952920" cy="687465"/>
          </a:xfrm>
          <a:prstGeom prst="rect">
            <a:avLst/>
          </a:prstGeom>
        </p:spPr>
      </p:pic>
      <p:pic>
        <p:nvPicPr>
          <p:cNvPr id="9" name="Picture 8">
            <a:extLst>
              <a:ext uri="{FF2B5EF4-FFF2-40B4-BE49-F238E27FC236}">
                <a16:creationId xmlns:a16="http://schemas.microsoft.com/office/drawing/2014/main" id="{928DC35F-1649-4E26-BD6F-38E8643CE00C}"/>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949" y="5790969"/>
            <a:ext cx="3057525" cy="85725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439</Words>
  <Application>Microsoft Office PowerPoint</Application>
  <PresentationFormat>Widescreen</PresentationFormat>
  <Paragraphs>66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Test Your Knowledge of the Bald Eagle </vt:lpstr>
      <vt:lpstr>Which group of birds do Bald Eagles belong to?</vt:lpstr>
      <vt:lpstr>Bald Eagles are birds of prey, they have: </vt:lpstr>
      <vt:lpstr>Animals are divided into groups  based on the food they eat.</vt:lpstr>
      <vt:lpstr>Bald Eagles are carnivores.</vt:lpstr>
      <vt:lpstr>What is the preferred habitat of  the Bald Eagle?</vt:lpstr>
      <vt:lpstr>Bald Eagles most commonly live near water</vt:lpstr>
      <vt:lpstr>Where do Bald Eagles typically  make their nests?</vt:lpstr>
      <vt:lpstr>Bald Eagles make tree nests</vt:lpstr>
      <vt:lpstr>As a federally protected bird,  Bald Eagles are now considered?</vt:lpstr>
      <vt:lpstr>While still protected by Federal Law, Bald Eagles are now considered to be a species of least concern</vt:lpstr>
      <vt:lpstr>The Bald Eagle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Irene Foster</dc:creator>
  <cp:lastModifiedBy>Tara D Kleinhans</cp:lastModifiedBy>
  <cp:revision>113</cp:revision>
  <dcterms:created xsi:type="dcterms:W3CDTF">2020-05-18T15:17:11Z</dcterms:created>
  <dcterms:modified xsi:type="dcterms:W3CDTF">2020-08-04T18:48:53Z</dcterms:modified>
</cp:coreProperties>
</file>